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6858000" cx="9144000"/>
  <p:notesSz cx="6858000" cy="9144000"/>
  <p:embeddedFontLst>
    <p:embeddedFont>
      <p:font typeface="Lat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  <p:ext uri="http://customooxmlschemas.google.com/">
      <go:slidesCustomData xmlns:go="http://customooxmlschemas.google.com/" r:id="rId45" roundtripDataSignature="AMtx7mhf+OzLsbb7wUaTACiZA1WX+AVi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Lato-bold.fntdata"/><Relationship Id="rId41" Type="http://schemas.openxmlformats.org/officeDocument/2006/relationships/font" Target="fonts/Lato-regular.fntdata"/><Relationship Id="rId22" Type="http://schemas.openxmlformats.org/officeDocument/2006/relationships/slide" Target="slides/slide17.xml"/><Relationship Id="rId44" Type="http://schemas.openxmlformats.org/officeDocument/2006/relationships/font" Target="fonts/Lato-boldItalic.fntdata"/><Relationship Id="rId21" Type="http://schemas.openxmlformats.org/officeDocument/2006/relationships/slide" Target="slides/slide16.xml"/><Relationship Id="rId43" Type="http://schemas.openxmlformats.org/officeDocument/2006/relationships/font" Target="fonts/Lato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fmla="val 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4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fmla="val 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5;n"/>
          <p:cNvSpPr/>
          <p:nvPr>
            <p:ph idx="2" type="sldImg"/>
          </p:nvPr>
        </p:nvSpPr>
        <p:spPr>
          <a:xfrm>
            <a:off x="1371600" y="763587"/>
            <a:ext cx="5024437" cy="37671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77875" y="4776787"/>
            <a:ext cx="6213475" cy="4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/>
        </p:nvSpPr>
        <p:spPr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n"/>
          <p:cNvSpPr txBox="1"/>
          <p:nvPr/>
        </p:nvSpPr>
        <p:spPr>
          <a:xfrm>
            <a:off x="4398962" y="0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n"/>
          <p:cNvSpPr txBox="1"/>
          <p:nvPr/>
        </p:nvSpPr>
        <p:spPr>
          <a:xfrm>
            <a:off x="0" y="9555162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n"/>
          <p:cNvSpPr txBox="1"/>
          <p:nvPr>
            <p:ph idx="12" type="sldNum"/>
          </p:nvPr>
        </p:nvSpPr>
        <p:spPr>
          <a:xfrm>
            <a:off x="4398962" y="9555162"/>
            <a:ext cx="3368675" cy="4984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 txBox="1"/>
          <p:nvPr/>
        </p:nvSpPr>
        <p:spPr>
          <a:xfrm>
            <a:off x="4398962" y="9555162"/>
            <a:ext cx="3368675" cy="4984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:notes"/>
          <p:cNvSpPr txBox="1"/>
          <p:nvPr/>
        </p:nvSpPr>
        <p:spPr>
          <a:xfrm>
            <a:off x="4398962" y="9555162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:notes"/>
          <p:cNvSpPr txBox="1"/>
          <p:nvPr/>
        </p:nvSpPr>
        <p:spPr>
          <a:xfrm>
            <a:off x="4398962" y="9555162"/>
            <a:ext cx="3362325" cy="492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:notes"/>
          <p:cNvSpPr txBox="1"/>
          <p:nvPr/>
        </p:nvSpPr>
        <p:spPr>
          <a:xfrm>
            <a:off x="4398962" y="9555162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" name="Google Shape;68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:notes"/>
          <p:cNvSpPr txBox="1"/>
          <p:nvPr/>
        </p:nvSpPr>
        <p:spPr>
          <a:xfrm>
            <a:off x="4398962" y="9555162"/>
            <a:ext cx="3368675" cy="4984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5:notes"/>
          <p:cNvSpPr txBox="1"/>
          <p:nvPr/>
        </p:nvSpPr>
        <p:spPr>
          <a:xfrm>
            <a:off x="4398962" y="9555162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5:notes"/>
          <p:cNvSpPr txBox="1"/>
          <p:nvPr/>
        </p:nvSpPr>
        <p:spPr>
          <a:xfrm>
            <a:off x="4398962" y="9555162"/>
            <a:ext cx="3362325" cy="492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5:notes"/>
          <p:cNvSpPr txBox="1"/>
          <p:nvPr/>
        </p:nvSpPr>
        <p:spPr>
          <a:xfrm>
            <a:off x="4398962" y="9555162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" name="Google Shape;16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22d27f7b45_1_22:notes"/>
          <p:cNvSpPr txBox="1"/>
          <p:nvPr/>
        </p:nvSpPr>
        <p:spPr>
          <a:xfrm>
            <a:off x="4398962" y="9555162"/>
            <a:ext cx="33687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122d27f7b45_1_22:notes"/>
          <p:cNvSpPr/>
          <p:nvPr>
            <p:ph idx="2" type="sldImg"/>
          </p:nvPr>
        </p:nvSpPr>
        <p:spPr>
          <a:xfrm>
            <a:off x="1371600" y="763588"/>
            <a:ext cx="5027700" cy="3770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178" name="Google Shape;178;g122d27f7b45_1_22:notes"/>
          <p:cNvSpPr txBox="1"/>
          <p:nvPr>
            <p:ph idx="1" type="body"/>
          </p:nvPr>
        </p:nvSpPr>
        <p:spPr>
          <a:xfrm>
            <a:off x="777875" y="4776787"/>
            <a:ext cx="6216600" cy="45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 txBox="1"/>
          <p:nvPr/>
        </p:nvSpPr>
        <p:spPr>
          <a:xfrm>
            <a:off x="4398962" y="9555162"/>
            <a:ext cx="3368675" cy="4984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6:notes"/>
          <p:cNvSpPr txBox="1"/>
          <p:nvPr/>
        </p:nvSpPr>
        <p:spPr>
          <a:xfrm>
            <a:off x="4398962" y="9555162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6:notes"/>
          <p:cNvSpPr txBox="1"/>
          <p:nvPr/>
        </p:nvSpPr>
        <p:spPr>
          <a:xfrm>
            <a:off x="4398962" y="9555162"/>
            <a:ext cx="3362325" cy="492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6:notes"/>
          <p:cNvSpPr txBox="1"/>
          <p:nvPr/>
        </p:nvSpPr>
        <p:spPr>
          <a:xfrm>
            <a:off x="4398962" y="9555162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p6:notes"/>
          <p:cNvSpPr/>
          <p:nvPr>
            <p:ph idx="2" type="sldImg"/>
          </p:nvPr>
        </p:nvSpPr>
        <p:spPr>
          <a:xfrm>
            <a:off x="1143000" y="695325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:notes"/>
          <p:cNvSpPr txBox="1"/>
          <p:nvPr/>
        </p:nvSpPr>
        <p:spPr>
          <a:xfrm>
            <a:off x="4398962" y="9555162"/>
            <a:ext cx="3368675" cy="4984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7:notes"/>
          <p:cNvSpPr txBox="1"/>
          <p:nvPr/>
        </p:nvSpPr>
        <p:spPr>
          <a:xfrm>
            <a:off x="4398962" y="9555162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7:notes"/>
          <p:cNvSpPr txBox="1"/>
          <p:nvPr/>
        </p:nvSpPr>
        <p:spPr>
          <a:xfrm>
            <a:off x="4398962" y="9555162"/>
            <a:ext cx="3362325" cy="492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7:notes"/>
          <p:cNvSpPr txBox="1"/>
          <p:nvPr/>
        </p:nvSpPr>
        <p:spPr>
          <a:xfrm>
            <a:off x="4398962" y="9555162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" name="Google Shape;20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8:notes"/>
          <p:cNvSpPr txBox="1"/>
          <p:nvPr/>
        </p:nvSpPr>
        <p:spPr>
          <a:xfrm>
            <a:off x="4398962" y="9555162"/>
            <a:ext cx="3368675" cy="4984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8:notes"/>
          <p:cNvSpPr txBox="1"/>
          <p:nvPr/>
        </p:nvSpPr>
        <p:spPr>
          <a:xfrm>
            <a:off x="4398962" y="9555162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8:notes"/>
          <p:cNvSpPr txBox="1"/>
          <p:nvPr/>
        </p:nvSpPr>
        <p:spPr>
          <a:xfrm>
            <a:off x="4398962" y="9555162"/>
            <a:ext cx="3362325" cy="492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8:notes"/>
          <p:cNvSpPr txBox="1"/>
          <p:nvPr/>
        </p:nvSpPr>
        <p:spPr>
          <a:xfrm>
            <a:off x="4398962" y="9555162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1" name="Google Shape;22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9:notes"/>
          <p:cNvSpPr txBox="1"/>
          <p:nvPr/>
        </p:nvSpPr>
        <p:spPr>
          <a:xfrm>
            <a:off x="4398962" y="9555162"/>
            <a:ext cx="3368675" cy="4984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9:notes"/>
          <p:cNvSpPr txBox="1"/>
          <p:nvPr/>
        </p:nvSpPr>
        <p:spPr>
          <a:xfrm>
            <a:off x="4398962" y="9555162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9:notes"/>
          <p:cNvSpPr txBox="1"/>
          <p:nvPr/>
        </p:nvSpPr>
        <p:spPr>
          <a:xfrm>
            <a:off x="4398962" y="9555162"/>
            <a:ext cx="3362325" cy="492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9:notes"/>
          <p:cNvSpPr txBox="1"/>
          <p:nvPr/>
        </p:nvSpPr>
        <p:spPr>
          <a:xfrm>
            <a:off x="4398962" y="9555162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6" name="Google Shape;23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22d27f7b45_1_29:notes"/>
          <p:cNvSpPr txBox="1"/>
          <p:nvPr/>
        </p:nvSpPr>
        <p:spPr>
          <a:xfrm>
            <a:off x="4398962" y="9555162"/>
            <a:ext cx="33687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122d27f7b45_1_29:notes"/>
          <p:cNvSpPr/>
          <p:nvPr>
            <p:ph idx="2" type="sldImg"/>
          </p:nvPr>
        </p:nvSpPr>
        <p:spPr>
          <a:xfrm>
            <a:off x="1371600" y="763588"/>
            <a:ext cx="5027700" cy="3770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252" name="Google Shape;252;g122d27f7b45_1_29:notes"/>
          <p:cNvSpPr txBox="1"/>
          <p:nvPr>
            <p:ph idx="1" type="body"/>
          </p:nvPr>
        </p:nvSpPr>
        <p:spPr>
          <a:xfrm>
            <a:off x="777875" y="4776787"/>
            <a:ext cx="6216600" cy="45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0:notes"/>
          <p:cNvSpPr txBox="1"/>
          <p:nvPr/>
        </p:nvSpPr>
        <p:spPr>
          <a:xfrm>
            <a:off x="4398962" y="9555162"/>
            <a:ext cx="3368675" cy="4984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0:notes"/>
          <p:cNvSpPr txBox="1"/>
          <p:nvPr/>
        </p:nvSpPr>
        <p:spPr>
          <a:xfrm>
            <a:off x="4398962" y="9555162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0:notes"/>
          <p:cNvSpPr txBox="1"/>
          <p:nvPr/>
        </p:nvSpPr>
        <p:spPr>
          <a:xfrm>
            <a:off x="4398962" y="9555162"/>
            <a:ext cx="3362325" cy="492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0:notes"/>
          <p:cNvSpPr txBox="1"/>
          <p:nvPr/>
        </p:nvSpPr>
        <p:spPr>
          <a:xfrm>
            <a:off x="4398962" y="9555162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3" name="Google Shape;26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1f31af38fe_0_51:notes"/>
          <p:cNvSpPr txBox="1"/>
          <p:nvPr/>
        </p:nvSpPr>
        <p:spPr>
          <a:xfrm>
            <a:off x="4398962" y="9555162"/>
            <a:ext cx="33687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11f31af38fe_0_51:notes"/>
          <p:cNvSpPr txBox="1"/>
          <p:nvPr/>
        </p:nvSpPr>
        <p:spPr>
          <a:xfrm>
            <a:off x="4398962" y="9555162"/>
            <a:ext cx="33720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g11f31af38fe_0_51:notes"/>
          <p:cNvSpPr txBox="1"/>
          <p:nvPr/>
        </p:nvSpPr>
        <p:spPr>
          <a:xfrm>
            <a:off x="4398962" y="9555162"/>
            <a:ext cx="33624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g11f31af38fe_0_51:notes"/>
          <p:cNvSpPr txBox="1"/>
          <p:nvPr/>
        </p:nvSpPr>
        <p:spPr>
          <a:xfrm>
            <a:off x="4398962" y="9555162"/>
            <a:ext cx="33720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11f31af38f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1" name="Google Shape;281;g11f31af38fe_0_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22d27f7b45_1_36:notes"/>
          <p:cNvSpPr txBox="1"/>
          <p:nvPr/>
        </p:nvSpPr>
        <p:spPr>
          <a:xfrm>
            <a:off x="4398962" y="9555162"/>
            <a:ext cx="33687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g122d27f7b45_1_36:notes"/>
          <p:cNvSpPr/>
          <p:nvPr>
            <p:ph idx="2" type="sldImg"/>
          </p:nvPr>
        </p:nvSpPr>
        <p:spPr>
          <a:xfrm>
            <a:off x="1371600" y="763588"/>
            <a:ext cx="5027700" cy="3770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296" name="Google Shape;296;g122d27f7b45_1_36:notes"/>
          <p:cNvSpPr txBox="1"/>
          <p:nvPr>
            <p:ph idx="1" type="body"/>
          </p:nvPr>
        </p:nvSpPr>
        <p:spPr>
          <a:xfrm>
            <a:off x="777875" y="4776787"/>
            <a:ext cx="6216600" cy="45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2d27f7b45_1_1:notes"/>
          <p:cNvSpPr txBox="1"/>
          <p:nvPr/>
        </p:nvSpPr>
        <p:spPr>
          <a:xfrm>
            <a:off x="4398962" y="9555162"/>
            <a:ext cx="33687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g122d27f7b45_1_1:notes"/>
          <p:cNvSpPr/>
          <p:nvPr>
            <p:ph idx="2" type="sldImg"/>
          </p:nvPr>
        </p:nvSpPr>
        <p:spPr>
          <a:xfrm>
            <a:off x="1371600" y="763588"/>
            <a:ext cx="5027700" cy="3770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80" name="Google Shape;80;g122d27f7b45_1_1:notes"/>
          <p:cNvSpPr txBox="1"/>
          <p:nvPr>
            <p:ph idx="1" type="body"/>
          </p:nvPr>
        </p:nvSpPr>
        <p:spPr>
          <a:xfrm>
            <a:off x="777875" y="4776787"/>
            <a:ext cx="6216600" cy="45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1f31af38fe_0_70:notes"/>
          <p:cNvSpPr/>
          <p:nvPr>
            <p:ph idx="2" type="sldImg"/>
          </p:nvPr>
        </p:nvSpPr>
        <p:spPr>
          <a:xfrm>
            <a:off x="1371600" y="763587"/>
            <a:ext cx="5024400" cy="37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3" name="Google Shape;303;g11f31af38fe_0_70:notes"/>
          <p:cNvSpPr txBox="1"/>
          <p:nvPr>
            <p:ph idx="1" type="body"/>
          </p:nvPr>
        </p:nvSpPr>
        <p:spPr>
          <a:xfrm>
            <a:off x="777875" y="4776787"/>
            <a:ext cx="6213600" cy="45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4" name="Google Shape;304;g11f31af38fe_0_70:notes"/>
          <p:cNvSpPr txBox="1"/>
          <p:nvPr>
            <p:ph idx="12" type="sldNum"/>
          </p:nvPr>
        </p:nvSpPr>
        <p:spPr>
          <a:xfrm>
            <a:off x="4398962" y="9555162"/>
            <a:ext cx="33687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1f31af38fe_0_91:notes"/>
          <p:cNvSpPr/>
          <p:nvPr>
            <p:ph idx="2" type="sldImg"/>
          </p:nvPr>
        </p:nvSpPr>
        <p:spPr>
          <a:xfrm>
            <a:off x="1371600" y="763587"/>
            <a:ext cx="5024400" cy="37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2" name="Google Shape;312;g11f31af38fe_0_91:notes"/>
          <p:cNvSpPr txBox="1"/>
          <p:nvPr>
            <p:ph idx="1" type="body"/>
          </p:nvPr>
        </p:nvSpPr>
        <p:spPr>
          <a:xfrm>
            <a:off x="777875" y="4776787"/>
            <a:ext cx="6213600" cy="45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3" name="Google Shape;313;g11f31af38fe_0_91:notes"/>
          <p:cNvSpPr txBox="1"/>
          <p:nvPr>
            <p:ph idx="12" type="sldNum"/>
          </p:nvPr>
        </p:nvSpPr>
        <p:spPr>
          <a:xfrm>
            <a:off x="4398962" y="9555162"/>
            <a:ext cx="33687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22d27f7b45_1_43:notes"/>
          <p:cNvSpPr txBox="1"/>
          <p:nvPr/>
        </p:nvSpPr>
        <p:spPr>
          <a:xfrm>
            <a:off x="4398962" y="9555162"/>
            <a:ext cx="33687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g122d27f7b45_1_43:notes"/>
          <p:cNvSpPr/>
          <p:nvPr>
            <p:ph idx="2" type="sldImg"/>
          </p:nvPr>
        </p:nvSpPr>
        <p:spPr>
          <a:xfrm>
            <a:off x="1371600" y="763588"/>
            <a:ext cx="5027700" cy="3770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322" name="Google Shape;322;g122d27f7b45_1_43:notes"/>
          <p:cNvSpPr txBox="1"/>
          <p:nvPr>
            <p:ph idx="1" type="body"/>
          </p:nvPr>
        </p:nvSpPr>
        <p:spPr>
          <a:xfrm>
            <a:off x="777875" y="4776787"/>
            <a:ext cx="6216600" cy="45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1eaa7fc4d2_0_79:notes"/>
          <p:cNvSpPr txBox="1"/>
          <p:nvPr/>
        </p:nvSpPr>
        <p:spPr>
          <a:xfrm>
            <a:off x="4398962" y="9555162"/>
            <a:ext cx="33687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g11eaa7fc4d2_0_79:notes"/>
          <p:cNvSpPr txBox="1"/>
          <p:nvPr/>
        </p:nvSpPr>
        <p:spPr>
          <a:xfrm>
            <a:off x="4398962" y="9555162"/>
            <a:ext cx="33720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g11eaa7fc4d2_0_79:notes"/>
          <p:cNvSpPr txBox="1"/>
          <p:nvPr/>
        </p:nvSpPr>
        <p:spPr>
          <a:xfrm>
            <a:off x="4398962" y="9555162"/>
            <a:ext cx="33624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g11eaa7fc4d2_0_79:notes"/>
          <p:cNvSpPr txBox="1"/>
          <p:nvPr/>
        </p:nvSpPr>
        <p:spPr>
          <a:xfrm>
            <a:off x="4398962" y="9555162"/>
            <a:ext cx="33720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g11eaa7fc4d2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3" name="Google Shape;333;g11eaa7fc4d2_0_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1f31af38fe_0_75:notes"/>
          <p:cNvSpPr/>
          <p:nvPr>
            <p:ph idx="2" type="sldImg"/>
          </p:nvPr>
        </p:nvSpPr>
        <p:spPr>
          <a:xfrm>
            <a:off x="1371600" y="763587"/>
            <a:ext cx="5024400" cy="3767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4" name="Google Shape;344;g11f31af38fe_0_75:notes"/>
          <p:cNvSpPr txBox="1"/>
          <p:nvPr>
            <p:ph idx="1" type="body"/>
          </p:nvPr>
        </p:nvSpPr>
        <p:spPr>
          <a:xfrm>
            <a:off x="777875" y="4776787"/>
            <a:ext cx="6213600" cy="45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5" name="Google Shape;345;g11f31af38fe_0_75:notes"/>
          <p:cNvSpPr txBox="1"/>
          <p:nvPr>
            <p:ph idx="12" type="sldNum"/>
          </p:nvPr>
        </p:nvSpPr>
        <p:spPr>
          <a:xfrm>
            <a:off x="4398962" y="9555162"/>
            <a:ext cx="33687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22d27f7b45_1_50:notes"/>
          <p:cNvSpPr txBox="1"/>
          <p:nvPr/>
        </p:nvSpPr>
        <p:spPr>
          <a:xfrm>
            <a:off x="4398962" y="9555162"/>
            <a:ext cx="33687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g122d27f7b45_1_50:notes"/>
          <p:cNvSpPr/>
          <p:nvPr>
            <p:ph idx="2" type="sldImg"/>
          </p:nvPr>
        </p:nvSpPr>
        <p:spPr>
          <a:xfrm>
            <a:off x="1371600" y="763588"/>
            <a:ext cx="5027700" cy="3770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358" name="Google Shape;358;g122d27f7b45_1_50:notes"/>
          <p:cNvSpPr txBox="1"/>
          <p:nvPr>
            <p:ph idx="1" type="body"/>
          </p:nvPr>
        </p:nvSpPr>
        <p:spPr>
          <a:xfrm>
            <a:off x="777875" y="4776787"/>
            <a:ext cx="6216600" cy="45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1eaa7fc4d2_0_62:notes"/>
          <p:cNvSpPr txBox="1"/>
          <p:nvPr/>
        </p:nvSpPr>
        <p:spPr>
          <a:xfrm>
            <a:off x="4398962" y="9555162"/>
            <a:ext cx="33687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g11eaa7fc4d2_0_62:notes"/>
          <p:cNvSpPr txBox="1"/>
          <p:nvPr/>
        </p:nvSpPr>
        <p:spPr>
          <a:xfrm>
            <a:off x="4398962" y="9555162"/>
            <a:ext cx="33720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g11eaa7fc4d2_0_62:notes"/>
          <p:cNvSpPr txBox="1"/>
          <p:nvPr/>
        </p:nvSpPr>
        <p:spPr>
          <a:xfrm>
            <a:off x="4398962" y="9555162"/>
            <a:ext cx="33624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g11eaa7fc4d2_0_62:notes"/>
          <p:cNvSpPr txBox="1"/>
          <p:nvPr/>
        </p:nvSpPr>
        <p:spPr>
          <a:xfrm>
            <a:off x="4398962" y="9555162"/>
            <a:ext cx="33720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g11eaa7fc4d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9" name="Google Shape;369;g11eaa7fc4d2_0_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1eaa7fc4d2_0_555:notes"/>
          <p:cNvSpPr txBox="1"/>
          <p:nvPr/>
        </p:nvSpPr>
        <p:spPr>
          <a:xfrm>
            <a:off x="4398962" y="9555162"/>
            <a:ext cx="33687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11eaa7fc4d2_0_555:notes"/>
          <p:cNvSpPr txBox="1"/>
          <p:nvPr/>
        </p:nvSpPr>
        <p:spPr>
          <a:xfrm>
            <a:off x="4398962" y="9555162"/>
            <a:ext cx="33720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11eaa7fc4d2_0_555:notes"/>
          <p:cNvSpPr txBox="1"/>
          <p:nvPr/>
        </p:nvSpPr>
        <p:spPr>
          <a:xfrm>
            <a:off x="4398962" y="9555162"/>
            <a:ext cx="33624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g11eaa7fc4d2_0_555:notes"/>
          <p:cNvSpPr txBox="1"/>
          <p:nvPr/>
        </p:nvSpPr>
        <p:spPr>
          <a:xfrm>
            <a:off x="4398962" y="9555162"/>
            <a:ext cx="33720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g11eaa7fc4d2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3" name="Google Shape;383;g11eaa7fc4d2_0_5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22d27f7b45_1_57:notes"/>
          <p:cNvSpPr txBox="1"/>
          <p:nvPr/>
        </p:nvSpPr>
        <p:spPr>
          <a:xfrm>
            <a:off x="4398962" y="9555162"/>
            <a:ext cx="33687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g122d27f7b45_1_57:notes"/>
          <p:cNvSpPr/>
          <p:nvPr>
            <p:ph idx="2" type="sldImg"/>
          </p:nvPr>
        </p:nvSpPr>
        <p:spPr>
          <a:xfrm>
            <a:off x="1371600" y="763588"/>
            <a:ext cx="5027700" cy="3770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395" name="Google Shape;395;g122d27f7b45_1_57:notes"/>
          <p:cNvSpPr txBox="1"/>
          <p:nvPr>
            <p:ph idx="1" type="body"/>
          </p:nvPr>
        </p:nvSpPr>
        <p:spPr>
          <a:xfrm>
            <a:off x="777875" y="4776787"/>
            <a:ext cx="6216600" cy="45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1eaa7fc4d2_0_594:notes"/>
          <p:cNvSpPr txBox="1"/>
          <p:nvPr/>
        </p:nvSpPr>
        <p:spPr>
          <a:xfrm>
            <a:off x="4398962" y="9555162"/>
            <a:ext cx="33687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g11eaa7fc4d2_0_594:notes"/>
          <p:cNvSpPr txBox="1"/>
          <p:nvPr/>
        </p:nvSpPr>
        <p:spPr>
          <a:xfrm>
            <a:off x="4398962" y="9555162"/>
            <a:ext cx="33720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g11eaa7fc4d2_0_594:notes"/>
          <p:cNvSpPr txBox="1"/>
          <p:nvPr/>
        </p:nvSpPr>
        <p:spPr>
          <a:xfrm>
            <a:off x="4398962" y="9555162"/>
            <a:ext cx="33624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g11eaa7fc4d2_0_594:notes"/>
          <p:cNvSpPr txBox="1"/>
          <p:nvPr/>
        </p:nvSpPr>
        <p:spPr>
          <a:xfrm>
            <a:off x="4398962" y="9555162"/>
            <a:ext cx="33720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11eaa7fc4d2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6" name="Google Shape;406;g11eaa7fc4d2_0_5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/>
        </p:nvSpPr>
        <p:spPr>
          <a:xfrm>
            <a:off x="4398962" y="9555162"/>
            <a:ext cx="3368675" cy="4984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371600" y="763588"/>
            <a:ext cx="5027613" cy="37703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777875" y="4776787"/>
            <a:ext cx="6216650" cy="4524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22d27f7b45_1_66:notes"/>
          <p:cNvSpPr txBox="1"/>
          <p:nvPr/>
        </p:nvSpPr>
        <p:spPr>
          <a:xfrm>
            <a:off x="4398962" y="9555162"/>
            <a:ext cx="33687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g122d27f7b45_1_66:notes"/>
          <p:cNvSpPr/>
          <p:nvPr>
            <p:ph idx="2" type="sldImg"/>
          </p:nvPr>
        </p:nvSpPr>
        <p:spPr>
          <a:xfrm>
            <a:off x="1371600" y="763588"/>
            <a:ext cx="5027700" cy="3770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419" name="Google Shape;419;g122d27f7b45_1_66:notes"/>
          <p:cNvSpPr txBox="1"/>
          <p:nvPr>
            <p:ph idx="1" type="body"/>
          </p:nvPr>
        </p:nvSpPr>
        <p:spPr>
          <a:xfrm>
            <a:off x="777875" y="4776787"/>
            <a:ext cx="6216600" cy="45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22d27f7b45_1_73:notes"/>
          <p:cNvSpPr txBox="1"/>
          <p:nvPr/>
        </p:nvSpPr>
        <p:spPr>
          <a:xfrm>
            <a:off x="4398962" y="9555162"/>
            <a:ext cx="33687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g122d27f7b45_1_73:notes"/>
          <p:cNvSpPr txBox="1"/>
          <p:nvPr/>
        </p:nvSpPr>
        <p:spPr>
          <a:xfrm>
            <a:off x="4398962" y="9555162"/>
            <a:ext cx="33720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g122d27f7b45_1_73:notes"/>
          <p:cNvSpPr txBox="1"/>
          <p:nvPr/>
        </p:nvSpPr>
        <p:spPr>
          <a:xfrm>
            <a:off x="4398962" y="9555162"/>
            <a:ext cx="33624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g122d27f7b45_1_73:notes"/>
          <p:cNvSpPr txBox="1"/>
          <p:nvPr/>
        </p:nvSpPr>
        <p:spPr>
          <a:xfrm>
            <a:off x="4398962" y="9555162"/>
            <a:ext cx="33720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g122d27f7b45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0" name="Google Shape;430;g122d27f7b45_1_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22d27f7b45_1_111:notes"/>
          <p:cNvSpPr txBox="1"/>
          <p:nvPr/>
        </p:nvSpPr>
        <p:spPr>
          <a:xfrm>
            <a:off x="4398962" y="9555162"/>
            <a:ext cx="33687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g122d27f7b45_1_111:notes"/>
          <p:cNvSpPr txBox="1"/>
          <p:nvPr/>
        </p:nvSpPr>
        <p:spPr>
          <a:xfrm>
            <a:off x="4398962" y="9555162"/>
            <a:ext cx="33720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g122d27f7b45_1_111:notes"/>
          <p:cNvSpPr txBox="1"/>
          <p:nvPr/>
        </p:nvSpPr>
        <p:spPr>
          <a:xfrm>
            <a:off x="4398962" y="9555162"/>
            <a:ext cx="33624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g122d27f7b45_1_111:notes"/>
          <p:cNvSpPr txBox="1"/>
          <p:nvPr/>
        </p:nvSpPr>
        <p:spPr>
          <a:xfrm>
            <a:off x="4398962" y="9555162"/>
            <a:ext cx="33720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g122d27f7b45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4" name="Google Shape;444;g122d27f7b45_1_1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22d27f7b45_1_124:notes"/>
          <p:cNvSpPr txBox="1"/>
          <p:nvPr/>
        </p:nvSpPr>
        <p:spPr>
          <a:xfrm>
            <a:off x="4398962" y="9555162"/>
            <a:ext cx="33687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g122d27f7b45_1_124:notes"/>
          <p:cNvSpPr txBox="1"/>
          <p:nvPr/>
        </p:nvSpPr>
        <p:spPr>
          <a:xfrm>
            <a:off x="4398962" y="9555162"/>
            <a:ext cx="33720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g122d27f7b45_1_124:notes"/>
          <p:cNvSpPr txBox="1"/>
          <p:nvPr/>
        </p:nvSpPr>
        <p:spPr>
          <a:xfrm>
            <a:off x="4398962" y="9555162"/>
            <a:ext cx="33624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g122d27f7b45_1_124:notes"/>
          <p:cNvSpPr txBox="1"/>
          <p:nvPr/>
        </p:nvSpPr>
        <p:spPr>
          <a:xfrm>
            <a:off x="4398962" y="9555162"/>
            <a:ext cx="33720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g122d27f7b45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9" name="Google Shape;459;g122d27f7b45_1_1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22d27f7b45_1_87:notes"/>
          <p:cNvSpPr txBox="1"/>
          <p:nvPr/>
        </p:nvSpPr>
        <p:spPr>
          <a:xfrm>
            <a:off x="4398962" y="9555162"/>
            <a:ext cx="33687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g122d27f7b45_1_87:notes"/>
          <p:cNvSpPr txBox="1"/>
          <p:nvPr/>
        </p:nvSpPr>
        <p:spPr>
          <a:xfrm>
            <a:off x="4398962" y="9555162"/>
            <a:ext cx="33720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g122d27f7b45_1_87:notes"/>
          <p:cNvSpPr txBox="1"/>
          <p:nvPr/>
        </p:nvSpPr>
        <p:spPr>
          <a:xfrm>
            <a:off x="4398962" y="9555162"/>
            <a:ext cx="33624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g122d27f7b45_1_87:notes"/>
          <p:cNvSpPr txBox="1"/>
          <p:nvPr/>
        </p:nvSpPr>
        <p:spPr>
          <a:xfrm>
            <a:off x="4398962" y="9555162"/>
            <a:ext cx="33720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g122d27f7b45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4" name="Google Shape;474;g122d27f7b45_1_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22d27f7b45_1_103:notes"/>
          <p:cNvSpPr txBox="1"/>
          <p:nvPr/>
        </p:nvSpPr>
        <p:spPr>
          <a:xfrm>
            <a:off x="4398962" y="9555162"/>
            <a:ext cx="33687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g122d27f7b45_1_103:notes"/>
          <p:cNvSpPr/>
          <p:nvPr>
            <p:ph idx="2" type="sldImg"/>
          </p:nvPr>
        </p:nvSpPr>
        <p:spPr>
          <a:xfrm>
            <a:off x="1371600" y="763588"/>
            <a:ext cx="5027700" cy="3770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487" name="Google Shape;487;g122d27f7b45_1_103:notes"/>
          <p:cNvSpPr txBox="1"/>
          <p:nvPr>
            <p:ph idx="1" type="body"/>
          </p:nvPr>
        </p:nvSpPr>
        <p:spPr>
          <a:xfrm>
            <a:off x="777875" y="4776787"/>
            <a:ext cx="6216600" cy="45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2d27f7b45_1_8:notes"/>
          <p:cNvSpPr txBox="1"/>
          <p:nvPr/>
        </p:nvSpPr>
        <p:spPr>
          <a:xfrm>
            <a:off x="4398962" y="9555162"/>
            <a:ext cx="33687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g122d27f7b45_1_8:notes"/>
          <p:cNvSpPr/>
          <p:nvPr>
            <p:ph idx="2" type="sldImg"/>
          </p:nvPr>
        </p:nvSpPr>
        <p:spPr>
          <a:xfrm>
            <a:off x="1371600" y="763588"/>
            <a:ext cx="5027700" cy="3770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96" name="Google Shape;96;g122d27f7b45_1_8:notes"/>
          <p:cNvSpPr txBox="1"/>
          <p:nvPr>
            <p:ph idx="1" type="body"/>
          </p:nvPr>
        </p:nvSpPr>
        <p:spPr>
          <a:xfrm>
            <a:off x="777875" y="4776787"/>
            <a:ext cx="6216600" cy="45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/>
          <p:nvPr/>
        </p:nvSpPr>
        <p:spPr>
          <a:xfrm>
            <a:off x="4398962" y="9555162"/>
            <a:ext cx="3368675" cy="4984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:notes"/>
          <p:cNvSpPr/>
          <p:nvPr>
            <p:ph idx="2" type="sldImg"/>
          </p:nvPr>
        </p:nvSpPr>
        <p:spPr>
          <a:xfrm>
            <a:off x="1371600" y="763588"/>
            <a:ext cx="5027613" cy="37703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104" name="Google Shape;104;p3:notes"/>
          <p:cNvSpPr txBox="1"/>
          <p:nvPr>
            <p:ph idx="1" type="body"/>
          </p:nvPr>
        </p:nvSpPr>
        <p:spPr>
          <a:xfrm>
            <a:off x="777875" y="4776787"/>
            <a:ext cx="6216650" cy="4524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22d27f7b45_0_6:notes"/>
          <p:cNvSpPr txBox="1"/>
          <p:nvPr/>
        </p:nvSpPr>
        <p:spPr>
          <a:xfrm>
            <a:off x="4398962" y="9555162"/>
            <a:ext cx="33687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g122d27f7b45_0_6:notes"/>
          <p:cNvSpPr/>
          <p:nvPr>
            <p:ph idx="2" type="sldImg"/>
          </p:nvPr>
        </p:nvSpPr>
        <p:spPr>
          <a:xfrm>
            <a:off x="1371600" y="763588"/>
            <a:ext cx="5027700" cy="3770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118" name="Google Shape;118;g122d27f7b45_0_6:notes"/>
          <p:cNvSpPr txBox="1"/>
          <p:nvPr>
            <p:ph idx="1" type="body"/>
          </p:nvPr>
        </p:nvSpPr>
        <p:spPr>
          <a:xfrm>
            <a:off x="777875" y="4776787"/>
            <a:ext cx="6216600" cy="45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2d27f7b45_1_15:notes"/>
          <p:cNvSpPr txBox="1"/>
          <p:nvPr/>
        </p:nvSpPr>
        <p:spPr>
          <a:xfrm>
            <a:off x="4398962" y="9555162"/>
            <a:ext cx="33687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g122d27f7b45_1_15:notes"/>
          <p:cNvSpPr/>
          <p:nvPr>
            <p:ph idx="2" type="sldImg"/>
          </p:nvPr>
        </p:nvSpPr>
        <p:spPr>
          <a:xfrm>
            <a:off x="1371600" y="763588"/>
            <a:ext cx="5027700" cy="3770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127" name="Google Shape;127;g122d27f7b45_1_15:notes"/>
          <p:cNvSpPr txBox="1"/>
          <p:nvPr>
            <p:ph idx="1" type="body"/>
          </p:nvPr>
        </p:nvSpPr>
        <p:spPr>
          <a:xfrm>
            <a:off x="777875" y="4776787"/>
            <a:ext cx="6216600" cy="45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2d27f7b45_0_19:notes"/>
          <p:cNvSpPr txBox="1"/>
          <p:nvPr/>
        </p:nvSpPr>
        <p:spPr>
          <a:xfrm>
            <a:off x="4398962" y="9555162"/>
            <a:ext cx="33687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g122d27f7b45_0_19:notes"/>
          <p:cNvSpPr/>
          <p:nvPr>
            <p:ph idx="2" type="sldImg"/>
          </p:nvPr>
        </p:nvSpPr>
        <p:spPr>
          <a:xfrm>
            <a:off x="1371600" y="763588"/>
            <a:ext cx="5027700" cy="3770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135" name="Google Shape;135;g122d27f7b45_0_19:notes"/>
          <p:cNvSpPr txBox="1"/>
          <p:nvPr>
            <p:ph idx="1" type="body"/>
          </p:nvPr>
        </p:nvSpPr>
        <p:spPr>
          <a:xfrm>
            <a:off x="777875" y="4776787"/>
            <a:ext cx="6216600" cy="45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:notes"/>
          <p:cNvSpPr txBox="1"/>
          <p:nvPr/>
        </p:nvSpPr>
        <p:spPr>
          <a:xfrm>
            <a:off x="4398962" y="9555162"/>
            <a:ext cx="3368675" cy="49847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4:notes"/>
          <p:cNvSpPr txBox="1"/>
          <p:nvPr/>
        </p:nvSpPr>
        <p:spPr>
          <a:xfrm>
            <a:off x="4398962" y="9555162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4:notes"/>
          <p:cNvSpPr txBox="1"/>
          <p:nvPr/>
        </p:nvSpPr>
        <p:spPr>
          <a:xfrm>
            <a:off x="4398962" y="9555162"/>
            <a:ext cx="3362325" cy="4921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4:notes"/>
          <p:cNvSpPr txBox="1"/>
          <p:nvPr/>
        </p:nvSpPr>
        <p:spPr>
          <a:xfrm>
            <a:off x="4398962" y="9555162"/>
            <a:ext cx="3371850" cy="50165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" name="Google Shape;148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1f31af38fe_0_4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1f31af38fe_0_36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1" name="Google Shape;51;g11f31af38fe_0_3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1f31af38fe_0_39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g11f31af38fe_0_39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g11f31af38fe_0_3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f31af38fe_0_45"/>
          <p:cNvSpPr txBox="1"/>
          <p:nvPr>
            <p:ph type="title"/>
          </p:nvPr>
        </p:nvSpPr>
        <p:spPr>
          <a:xfrm>
            <a:off x="426128" y="408372"/>
            <a:ext cx="8260800" cy="10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g11f31af38fe_0_45"/>
          <p:cNvSpPr txBox="1"/>
          <p:nvPr>
            <p:ph idx="1" type="body"/>
          </p:nvPr>
        </p:nvSpPr>
        <p:spPr>
          <a:xfrm>
            <a:off x="457200" y="1752600"/>
            <a:ext cx="8229600" cy="43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9" name="Google Shape;59;g11f31af38fe_0_4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g11f31af38fe_0_4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g11f31af38fe_0_4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1f31af38fe_0_4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" name="Google Shape;19;g11f31af38fe_0_4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" name="Google Shape;20;g11f31af38fe_0_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1f31af38fe_0_8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g11f31af38fe_0_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1f31af38fe_0_1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g11f31af38fe_0_1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g11f31af38fe_0_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1f31af38fe_0_1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g11f31af38fe_0_1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g11f31af38fe_0_1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g11f31af38fe_0_1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1f31af38fe_0_2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g11f31af38fe_0_2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11f31af38fe_0_23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" name="Google Shape;38;g11f31af38fe_0_23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g11f31af38fe_0_2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1f31af38fe_0_27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2" name="Google Shape;42;g11f31af38fe_0_2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11f31af38fe_0_30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g11f31af38fe_0_30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" name="Google Shape;46;g11f31af38fe_0_30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" name="Google Shape;47;g11f31af38fe_0_30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g11f31af38fe_0_3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g11f31af38fe_0_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g11f31af38fe_0_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g11f31af38fe_0_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16.png"/><Relationship Id="rId7" Type="http://schemas.openxmlformats.org/officeDocument/2006/relationships/hyperlink" Target="https://pythonhosted.org/PyPDF2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12.png"/><Relationship Id="rId7" Type="http://schemas.openxmlformats.org/officeDocument/2006/relationships/image" Target="../media/image19.png"/><Relationship Id="rId8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0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9" Type="http://schemas.openxmlformats.org/officeDocument/2006/relationships/image" Target="../media/image22.png"/><Relationship Id="rId5" Type="http://schemas.openxmlformats.org/officeDocument/2006/relationships/image" Target="../media/image9.png"/><Relationship Id="rId6" Type="http://schemas.openxmlformats.org/officeDocument/2006/relationships/image" Target="../media/image18.png"/><Relationship Id="rId7" Type="http://schemas.openxmlformats.org/officeDocument/2006/relationships/image" Target="../media/image24.png"/><Relationship Id="rId8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30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9" Type="http://schemas.openxmlformats.org/officeDocument/2006/relationships/image" Target="../media/image34.png"/><Relationship Id="rId5" Type="http://schemas.openxmlformats.org/officeDocument/2006/relationships/image" Target="../media/image9.png"/><Relationship Id="rId6" Type="http://schemas.openxmlformats.org/officeDocument/2006/relationships/image" Target="../media/image27.png"/><Relationship Id="rId7" Type="http://schemas.openxmlformats.org/officeDocument/2006/relationships/image" Target="../media/image31.png"/><Relationship Id="rId8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36.png"/><Relationship Id="rId5" Type="http://schemas.openxmlformats.org/officeDocument/2006/relationships/hyperlink" Target="https://public.tableau.com/app/profile/prathikmohan/viz/Harry_NLP_EDA_Summary/EDA_1?publish=ye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Relationship Id="rId5" Type="http://schemas.openxmlformats.org/officeDocument/2006/relationships/hyperlink" Target="https://public.tableau.com/app/profile/prathikmohan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Relationship Id="rId4" Type="http://schemas.openxmlformats.org/officeDocument/2006/relationships/image" Target="../media/image37.png"/><Relationship Id="rId5" Type="http://schemas.openxmlformats.org/officeDocument/2006/relationships/image" Target="../media/image40.png"/><Relationship Id="rId6" Type="http://schemas.openxmlformats.org/officeDocument/2006/relationships/hyperlink" Target="https://public.tableau.com/app/profile/prathikmohan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47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"/>
          <p:cNvSpPr txBox="1"/>
          <p:nvPr/>
        </p:nvSpPr>
        <p:spPr>
          <a:xfrm>
            <a:off x="-856850" y="908050"/>
            <a:ext cx="10847100" cy="20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A03F"/>
              </a:buClr>
              <a:buSzPts val="2800"/>
              <a:buFont typeface="Verdana"/>
              <a:buNone/>
            </a:pPr>
            <a:r>
              <a:rPr b="1" i="0" lang="en-US" sz="2800" u="none" cap="none" strike="noStrike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rPr>
              <a:t>E-book Summary Extraction Along With</a:t>
            </a:r>
            <a:endParaRPr b="0" i="0" sz="1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DA03F"/>
              </a:buClr>
              <a:buSzPts val="2800"/>
              <a:buFont typeface="Verdana"/>
              <a:buNone/>
            </a:pPr>
            <a:r>
              <a:rPr b="1" i="0" lang="en-US" sz="2800" u="none" cap="none" strike="noStrike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rPr>
              <a:t>Sentiment Analysis</a:t>
            </a:r>
            <a:endParaRPr b="0" i="0" sz="1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Verdana"/>
              <a:buNone/>
            </a:pPr>
            <a:r>
              <a:rPr b="1" i="0" lang="en-US" sz="3200" u="none" cap="none" strike="noStrike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rPr>
              <a:t>P-101 Group 3</a:t>
            </a:r>
            <a:endParaRPr b="0" i="0" sz="1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chemeClr val="accent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1" name="Google Shape;7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9375" y="103187"/>
            <a:ext cx="1185862" cy="411162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"/>
          <p:cNvSpPr txBox="1"/>
          <p:nvPr/>
        </p:nvSpPr>
        <p:spPr>
          <a:xfrm>
            <a:off x="2697162" y="5265737"/>
            <a:ext cx="33559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"/>
          <p:cNvSpPr txBox="1"/>
          <p:nvPr/>
        </p:nvSpPr>
        <p:spPr>
          <a:xfrm>
            <a:off x="1616075" y="2773362"/>
            <a:ext cx="5570400" cy="36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</a:pPr>
            <a:r>
              <a:t/>
            </a:r>
            <a:endParaRPr b="1" i="1" sz="2000" u="sng">
              <a:solidFill>
                <a:srgbClr val="262626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</a:pPr>
            <a:r>
              <a:rPr b="1" i="1" lang="en-US" sz="2000" u="sng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Team members: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928"/>
              </a:buClr>
              <a:buSzPts val="2000"/>
              <a:buFont typeface="Arial"/>
              <a:buNone/>
            </a:pPr>
            <a:r>
              <a:rPr b="0" i="1" lang="en-US" sz="2000" u="none" cap="none" strike="noStrike">
                <a:solidFill>
                  <a:srgbClr val="5C5928"/>
                </a:solidFill>
                <a:latin typeface="Arial"/>
                <a:ea typeface="Arial"/>
                <a:cs typeface="Arial"/>
                <a:sym typeface="Arial"/>
              </a:rPr>
              <a:t>Ishrath Jahaan Didagur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928"/>
              </a:buClr>
              <a:buSzPts val="2000"/>
              <a:buFont typeface="Arial"/>
              <a:buNone/>
            </a:pPr>
            <a:r>
              <a:rPr b="0" i="1" lang="en-US" sz="2000" u="none" cap="none" strike="noStrike">
                <a:solidFill>
                  <a:srgbClr val="5C5928"/>
                </a:solidFill>
                <a:latin typeface="Arial"/>
                <a:ea typeface="Arial"/>
                <a:cs typeface="Arial"/>
                <a:sym typeface="Arial"/>
              </a:rPr>
              <a:t>Sarika Walake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928"/>
              </a:buClr>
              <a:buSzPts val="2000"/>
              <a:buFont typeface="Arial"/>
              <a:buNone/>
            </a:pPr>
            <a:r>
              <a:rPr b="0" i="1" lang="en-US" sz="2000" u="none" cap="none" strike="noStrike">
                <a:solidFill>
                  <a:srgbClr val="5C5928"/>
                </a:solidFill>
                <a:latin typeface="Arial"/>
                <a:ea typeface="Arial"/>
                <a:cs typeface="Arial"/>
                <a:sym typeface="Arial"/>
              </a:rPr>
              <a:t>Madhav Pawar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928"/>
              </a:buClr>
              <a:buSzPts val="2000"/>
              <a:buFont typeface="Arial"/>
              <a:buNone/>
            </a:pPr>
            <a:r>
              <a:rPr b="0" i="1" lang="en-US" sz="2000" u="none" cap="none" strike="noStrike">
                <a:solidFill>
                  <a:srgbClr val="5C5928"/>
                </a:solidFill>
                <a:latin typeface="Arial"/>
                <a:ea typeface="Arial"/>
                <a:cs typeface="Arial"/>
                <a:sym typeface="Arial"/>
              </a:rPr>
              <a:t>Shubham Garje</a:t>
            </a:r>
            <a:endParaRPr b="0" i="1" sz="2000" u="none" cap="none" strike="noStrike">
              <a:solidFill>
                <a:srgbClr val="5C59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928"/>
              </a:buClr>
              <a:buSzPts val="2000"/>
              <a:buFont typeface="Arial"/>
              <a:buNone/>
            </a:pPr>
            <a:r>
              <a:rPr b="0" i="1" lang="en-US" sz="2000" u="none" cap="none" strike="noStrike">
                <a:solidFill>
                  <a:srgbClr val="5C5928"/>
                </a:solidFill>
                <a:latin typeface="Arial"/>
                <a:ea typeface="Arial"/>
                <a:cs typeface="Arial"/>
                <a:sym typeface="Arial"/>
              </a:rPr>
              <a:t>Mohammed Mubarizuddin</a:t>
            </a:r>
            <a:endParaRPr b="0" i="1" sz="2000" u="none" cap="none" strike="noStrike">
              <a:solidFill>
                <a:srgbClr val="5C592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5928"/>
              </a:buClr>
              <a:buSzPts val="2000"/>
              <a:buFont typeface="Arial"/>
              <a:buNone/>
            </a:pPr>
            <a:r>
              <a:rPr b="0" i="1" lang="en-US" sz="2000" u="none" cap="none" strike="noStrike">
                <a:solidFill>
                  <a:srgbClr val="5C5928"/>
                </a:solidFill>
                <a:latin typeface="Arial"/>
                <a:ea typeface="Arial"/>
                <a:cs typeface="Arial"/>
                <a:sym typeface="Arial"/>
              </a:rPr>
              <a:t>Prathik Mohan</a:t>
            </a:r>
            <a:endParaRPr b="0" i="1" sz="2000" u="none" cap="none" strike="noStrike">
              <a:solidFill>
                <a:srgbClr val="5C592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" name="Google Shape;7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89837" y="61912"/>
            <a:ext cx="1514475" cy="5778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"/>
          <p:cNvSpPr txBox="1"/>
          <p:nvPr/>
        </p:nvSpPr>
        <p:spPr>
          <a:xfrm>
            <a:off x="2676862" y="1857300"/>
            <a:ext cx="3779700" cy="21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D921B"/>
              </a:buClr>
              <a:buSzPts val="2000"/>
              <a:buFont typeface="Arial"/>
              <a:buNone/>
            </a:pPr>
            <a:r>
              <a:rPr b="1" i="0" lang="en-US" sz="2000" u="sng" cap="none" strike="noStrike">
                <a:solidFill>
                  <a:srgbClr val="CD921B"/>
                </a:solidFill>
                <a:latin typeface="Arial"/>
                <a:ea typeface="Arial"/>
                <a:cs typeface="Arial"/>
                <a:sym typeface="Arial"/>
              </a:rPr>
              <a:t>Mentors</a:t>
            </a:r>
            <a:r>
              <a:rPr b="0" i="0" lang="en-US" sz="2000" u="none" cap="none" strike="noStrike">
                <a:solidFill>
                  <a:srgbClr val="CD921B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b="1" i="0" lang="en-US" sz="2000" u="none" cap="none" strike="noStrike">
                <a:solidFill>
                  <a:srgbClr val="CD921B"/>
                </a:solidFill>
                <a:latin typeface="Arial"/>
                <a:ea typeface="Arial"/>
                <a:cs typeface="Arial"/>
                <a:sym typeface="Arial"/>
              </a:rPr>
              <a:t>Kartik &amp; Pallavi</a:t>
            </a:r>
            <a:endParaRPr b="1" i="0" sz="2000" u="none" cap="none" strike="noStrike">
              <a:solidFill>
                <a:srgbClr val="CD921B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D921B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rgbClr val="CD921B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D921B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CD921B"/>
                </a:solidFill>
              </a:rPr>
              <a:t>05/04/2022</a:t>
            </a:r>
            <a:endParaRPr b="1" sz="2000">
              <a:solidFill>
                <a:srgbClr val="CD921B"/>
              </a:solidFill>
            </a:endParaRP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CD921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97762" y="200025"/>
            <a:ext cx="1490662" cy="531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"/>
          <p:cNvSpPr txBox="1"/>
          <p:nvPr/>
        </p:nvSpPr>
        <p:spPr>
          <a:xfrm>
            <a:off x="884237" y="908050"/>
            <a:ext cx="6991350" cy="936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Verdana"/>
              <a:buNone/>
            </a:pPr>
            <a:r>
              <a:rPr b="1" i="0" lang="en-US" sz="2800" u="none" cap="none" strike="noStrike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rPr>
              <a:t>PyPDF2</a:t>
            </a:r>
            <a:endParaRPr b="0" i="0" sz="1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9375" y="103187"/>
            <a:ext cx="1185862" cy="411162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5"/>
          <p:cNvSpPr txBox="1"/>
          <p:nvPr/>
        </p:nvSpPr>
        <p:spPr>
          <a:xfrm>
            <a:off x="2697162" y="5265737"/>
            <a:ext cx="33559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32637" y="61912"/>
            <a:ext cx="197167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5"/>
          <p:cNvSpPr txBox="1"/>
          <p:nvPr/>
        </p:nvSpPr>
        <p:spPr>
          <a:xfrm>
            <a:off x="641350" y="1617662"/>
            <a:ext cx="8137500" cy="29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Pure-python PDF toolkit originating from the pyPdf project currently maintained by Phaseit, Inc.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can it do?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PyPDF2 can </a:t>
            </a:r>
            <a:r>
              <a:rPr b="0" i="0" lang="en-US" sz="2100" u="none" cap="none" strike="noStrike">
                <a:solidFill>
                  <a:srgbClr val="FF3333"/>
                </a:solidFill>
                <a:latin typeface="Arial"/>
                <a:ea typeface="Arial"/>
                <a:cs typeface="Arial"/>
                <a:sym typeface="Arial"/>
              </a:rPr>
              <a:t>extract data from PDF files</a:t>
            </a: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or manipulate existing PDFs to produce a new file. PyPDF2 is compatible with Python versions 2.6, 2.7, and 3.2 - 3.5.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62850" y="107950"/>
            <a:ext cx="1490662" cy="531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7400" y="4572000"/>
            <a:ext cx="1865312" cy="164623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5"/>
          <p:cNvSpPr txBox="1"/>
          <p:nvPr/>
        </p:nvSpPr>
        <p:spPr>
          <a:xfrm>
            <a:off x="3200400" y="4572000"/>
            <a:ext cx="5303837" cy="233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Web: </a:t>
            </a:r>
            <a:r>
              <a:rPr b="0" i="0" lang="en-US" sz="2100" u="sng" cap="none" strike="noStrike">
                <a:solidFill>
                  <a:srgbClr val="CCCCFF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https://pythonhosted.org/PyPDF2/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!pip install PyPDF2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import PyPDF2 as pdf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Class: PdfFileReader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22d27f7b45_1_22"/>
          <p:cNvSpPr txBox="1"/>
          <p:nvPr/>
        </p:nvSpPr>
        <p:spPr>
          <a:xfrm>
            <a:off x="822325" y="2078037"/>
            <a:ext cx="76803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CD921B"/>
              </a:buClr>
              <a:buSzPts val="2400"/>
              <a:buFont typeface="Verdana"/>
              <a:buNone/>
            </a:pPr>
            <a:r>
              <a:rPr b="1" lang="en-US" sz="3200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rPr>
              <a:t>Featuring Engineering/Cleaning and </a:t>
            </a:r>
            <a:r>
              <a:rPr b="1" lang="en-US" sz="3200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rPr>
              <a:t>Formatting</a:t>
            </a:r>
            <a:r>
              <a:rPr b="1" lang="en-US" sz="3200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rPr>
              <a:t> of Data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g122d27f7b45_1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2637" y="61912"/>
            <a:ext cx="197167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122d27f7b45_1_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2850" y="107950"/>
            <a:ext cx="1490662" cy="531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"/>
          <p:cNvSpPr txBox="1"/>
          <p:nvPr/>
        </p:nvSpPr>
        <p:spPr>
          <a:xfrm>
            <a:off x="884224" y="908050"/>
            <a:ext cx="78117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Verdana"/>
              <a:buNone/>
            </a:pPr>
            <a:r>
              <a:rPr b="1" i="0" lang="en-US" sz="2500" u="none" cap="none" strike="noStrike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rPr>
              <a:t>Part 1 - Sample Text Extraction Result</a:t>
            </a:r>
            <a:endParaRPr b="0" i="0" sz="11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9375" y="103187"/>
            <a:ext cx="1185862" cy="411162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6"/>
          <p:cNvSpPr txBox="1"/>
          <p:nvPr/>
        </p:nvSpPr>
        <p:spPr>
          <a:xfrm>
            <a:off x="2697162" y="5265737"/>
            <a:ext cx="33559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32637" y="61912"/>
            <a:ext cx="197167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6"/>
          <p:cNvSpPr txBox="1"/>
          <p:nvPr/>
        </p:nvSpPr>
        <p:spPr>
          <a:xfrm>
            <a:off x="665350" y="1473875"/>
            <a:ext cx="81375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1" lang="en-US" sz="20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Harry Potter and the Sorcerer's Stone e-book Page 02</a:t>
            </a:r>
            <a:endParaRPr b="0" i="0" sz="13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62850" y="107950"/>
            <a:ext cx="1490662" cy="531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9275" y="2103437"/>
            <a:ext cx="3840162" cy="4297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06875" y="3821112"/>
            <a:ext cx="1271587" cy="6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86400" y="2560637"/>
            <a:ext cx="3378200" cy="331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7"/>
          <p:cNvSpPr txBox="1"/>
          <p:nvPr/>
        </p:nvSpPr>
        <p:spPr>
          <a:xfrm>
            <a:off x="884237" y="908050"/>
            <a:ext cx="6991350" cy="936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Verdana"/>
              <a:buNone/>
            </a:pPr>
            <a:r>
              <a:rPr b="1" i="0" lang="en-US" sz="2800" u="none" cap="none" strike="noStrike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rPr>
              <a:t>Sample Extraction Code Snippet</a:t>
            </a:r>
            <a:endParaRPr b="0" i="0" sz="1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9375" y="103187"/>
            <a:ext cx="1185862" cy="41116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7"/>
          <p:cNvSpPr txBox="1"/>
          <p:nvPr/>
        </p:nvSpPr>
        <p:spPr>
          <a:xfrm>
            <a:off x="2697162" y="5265737"/>
            <a:ext cx="33559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7"/>
          <p:cNvSpPr txBox="1"/>
          <p:nvPr/>
        </p:nvSpPr>
        <p:spPr>
          <a:xfrm>
            <a:off x="2986087" y="2239962"/>
            <a:ext cx="3322637" cy="7032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32637" y="61912"/>
            <a:ext cx="197167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62850" y="107950"/>
            <a:ext cx="1490662" cy="531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4637" y="1722437"/>
            <a:ext cx="8551862" cy="3856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"/>
          <p:cNvSpPr txBox="1"/>
          <p:nvPr/>
        </p:nvSpPr>
        <p:spPr>
          <a:xfrm>
            <a:off x="884237" y="908050"/>
            <a:ext cx="6991350" cy="936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Verdana"/>
              <a:buNone/>
            </a:pPr>
            <a:r>
              <a:rPr b="1" i="0" lang="en-US" sz="2800" u="none" cap="none" strike="noStrike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rPr>
              <a:t>Part 2 – Clean and Summarize the Input information</a:t>
            </a:r>
            <a:endParaRPr b="0" i="0" sz="1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4" name="Google Shape;22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9375" y="103187"/>
            <a:ext cx="1185862" cy="41116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8"/>
          <p:cNvSpPr txBox="1"/>
          <p:nvPr/>
        </p:nvSpPr>
        <p:spPr>
          <a:xfrm>
            <a:off x="2697162" y="5265737"/>
            <a:ext cx="33559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32637" y="61912"/>
            <a:ext cx="197167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8"/>
          <p:cNvSpPr txBox="1"/>
          <p:nvPr/>
        </p:nvSpPr>
        <p:spPr>
          <a:xfrm>
            <a:off x="641350" y="1978025"/>
            <a:ext cx="8137525" cy="256222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CC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66CC"/>
                </a:solidFill>
                <a:latin typeface="Arial"/>
                <a:ea typeface="Arial"/>
                <a:cs typeface="Arial"/>
                <a:sym typeface="Arial"/>
              </a:rPr>
              <a:t>Cleaning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Involves – removing unwanted characters, encoding in proper format, tokenization (splitting string into words or sentences), removing stop-words &amp; punctuation etc.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000B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C5000B"/>
                </a:solidFill>
                <a:latin typeface="Arial"/>
                <a:ea typeface="Arial"/>
                <a:cs typeface="Arial"/>
                <a:sym typeface="Arial"/>
              </a:rPr>
              <a:t>Why Cleaning?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preparing text for NLP.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4D1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84D1"/>
                </a:solidFill>
                <a:latin typeface="Arial"/>
                <a:ea typeface="Arial"/>
                <a:cs typeface="Arial"/>
                <a:sym typeface="Arial"/>
              </a:rPr>
              <a:t>Summarization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Picking only important info from complete information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000B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C5000B"/>
                </a:solidFill>
                <a:latin typeface="Arial"/>
                <a:ea typeface="Arial"/>
                <a:cs typeface="Arial"/>
                <a:sym typeface="Arial"/>
              </a:rPr>
              <a:t>Why Summarization?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Makes selection process easier, increases chance to process multiple books at once for NLP etc.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62850" y="107950"/>
            <a:ext cx="1490662" cy="531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13050" y="4695825"/>
            <a:ext cx="3405187" cy="170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"/>
          <p:cNvSpPr txBox="1"/>
          <p:nvPr/>
        </p:nvSpPr>
        <p:spPr>
          <a:xfrm>
            <a:off x="884237" y="908050"/>
            <a:ext cx="6991350" cy="936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Verdana"/>
              <a:buNone/>
            </a:pPr>
            <a:r>
              <a:rPr b="1" i="0" lang="en-US" sz="2800" u="none" cap="none" strike="noStrike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rPr>
              <a:t>Cleaning Process</a:t>
            </a:r>
            <a:endParaRPr b="0" i="0" sz="1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9375" y="103187"/>
            <a:ext cx="1185862" cy="411162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9"/>
          <p:cNvSpPr txBox="1"/>
          <p:nvPr/>
        </p:nvSpPr>
        <p:spPr>
          <a:xfrm>
            <a:off x="2697162" y="5265737"/>
            <a:ext cx="33559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32637" y="61912"/>
            <a:ext cx="197167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62850" y="107950"/>
            <a:ext cx="1490662" cy="531812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9"/>
          <p:cNvSpPr txBox="1"/>
          <p:nvPr/>
        </p:nvSpPr>
        <p:spPr>
          <a:xfrm>
            <a:off x="5029200" y="4846637"/>
            <a:ext cx="3657600" cy="253365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4D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84D1"/>
                </a:solidFill>
                <a:latin typeface="Arial"/>
                <a:ea typeface="Arial"/>
                <a:cs typeface="Arial"/>
                <a:sym typeface="Arial"/>
              </a:rPr>
              <a:t>Methods used in Python coding: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4D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84D1"/>
                </a:solidFill>
                <a:latin typeface="Arial"/>
                <a:ea typeface="Arial"/>
                <a:cs typeface="Arial"/>
                <a:sym typeface="Arial"/>
              </a:rPr>
              <a:t>.split()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4D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84D1"/>
                </a:solidFill>
                <a:latin typeface="Arial"/>
                <a:ea typeface="Arial"/>
                <a:cs typeface="Arial"/>
                <a:sym typeface="Arial"/>
              </a:rPr>
              <a:t>.replace()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4D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84D1"/>
                </a:solidFill>
                <a:latin typeface="Arial"/>
                <a:ea typeface="Arial"/>
                <a:cs typeface="Arial"/>
                <a:sym typeface="Arial"/>
              </a:rPr>
              <a:t>List to String custom function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84D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84D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84D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37125" y="2011362"/>
            <a:ext cx="3306762" cy="25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9762" y="1554162"/>
            <a:ext cx="3292475" cy="146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1837" y="3200400"/>
            <a:ext cx="3200400" cy="1573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024312" y="3108325"/>
            <a:ext cx="730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31837" y="4878387"/>
            <a:ext cx="3017837" cy="179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22d27f7b45_1_29"/>
          <p:cNvSpPr txBox="1"/>
          <p:nvPr/>
        </p:nvSpPr>
        <p:spPr>
          <a:xfrm>
            <a:off x="822325" y="2078037"/>
            <a:ext cx="76803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CD921B"/>
              </a:buClr>
              <a:buSzPts val="2400"/>
              <a:buFont typeface="Verdana"/>
              <a:buNone/>
            </a:pPr>
            <a:r>
              <a:rPr b="1" lang="en-US" sz="3200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rPr>
              <a:t>Summarization Process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g122d27f7b45_1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2637" y="61912"/>
            <a:ext cx="197167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122d27f7b45_1_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2850" y="107950"/>
            <a:ext cx="1490662" cy="531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0"/>
          <p:cNvSpPr txBox="1"/>
          <p:nvPr/>
        </p:nvSpPr>
        <p:spPr>
          <a:xfrm>
            <a:off x="884237" y="908050"/>
            <a:ext cx="6991350" cy="936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Verdana"/>
              <a:buNone/>
            </a:pPr>
            <a:r>
              <a:rPr b="1" i="0" lang="en-US" sz="2800" u="none" cap="none" strike="noStrike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rPr>
              <a:t>Summarization Process</a:t>
            </a:r>
            <a:endParaRPr b="0" i="0" sz="1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9375" y="103187"/>
            <a:ext cx="1185862" cy="411162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0"/>
          <p:cNvSpPr txBox="1"/>
          <p:nvPr/>
        </p:nvSpPr>
        <p:spPr>
          <a:xfrm>
            <a:off x="2697162" y="5265737"/>
            <a:ext cx="33559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32637" y="61912"/>
            <a:ext cx="197167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62850" y="107950"/>
            <a:ext cx="1490662" cy="531812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0"/>
          <p:cNvSpPr txBox="1"/>
          <p:nvPr/>
        </p:nvSpPr>
        <p:spPr>
          <a:xfrm>
            <a:off x="1006475" y="5578475"/>
            <a:ext cx="7681912" cy="100806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4D1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84D1"/>
                </a:solidFill>
                <a:latin typeface="Arial"/>
                <a:ea typeface="Arial"/>
                <a:cs typeface="Arial"/>
                <a:sym typeface="Arial"/>
              </a:rPr>
              <a:t>Libraries/Methods used in Python coding: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4D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84D1"/>
                </a:solidFill>
                <a:latin typeface="Arial"/>
                <a:ea typeface="Arial"/>
                <a:cs typeface="Arial"/>
                <a:sym typeface="Arial"/>
              </a:rPr>
              <a:t>nltk, spacy, string, heapq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4D1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84D1"/>
                </a:solidFill>
                <a:latin typeface="Arial"/>
                <a:ea typeface="Arial"/>
                <a:cs typeface="Arial"/>
                <a:sym typeface="Arial"/>
              </a:rPr>
              <a:t>STOP_WORDS, punctuation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Google Shape;271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22725" y="2724150"/>
            <a:ext cx="730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4400" y="4297362"/>
            <a:ext cx="7323137" cy="1096962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0"/>
          <p:cNvSpPr txBox="1"/>
          <p:nvPr/>
        </p:nvSpPr>
        <p:spPr>
          <a:xfrm>
            <a:off x="609600" y="1546225"/>
            <a:ext cx="3446462" cy="26050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Do word tokenization,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Calculate word frequency,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Get the normalized word frequencies of each word,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Then do sentence tokenization,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 sentence a score based on the normalized word frequency present in each sentence,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Finally get 30% of the sentences based on the maximum score (importance) of each sentence.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46637" y="2103437"/>
            <a:ext cx="3749675" cy="1646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1f31af38fe_0_51"/>
          <p:cNvSpPr txBox="1"/>
          <p:nvPr/>
        </p:nvSpPr>
        <p:spPr>
          <a:xfrm>
            <a:off x="884237" y="908050"/>
            <a:ext cx="69915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Verdana"/>
              <a:buNone/>
            </a:pPr>
            <a:r>
              <a:rPr b="1" i="0" lang="en-US" sz="2300" u="none" cap="none" strike="noStrike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rPr>
              <a:t>Summarization on 5+ ebook Genres Works:</a:t>
            </a:r>
            <a:endParaRPr b="0" i="0" sz="9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g11f31af38fe_0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9375" y="103187"/>
            <a:ext cx="1185862" cy="41116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11f31af38fe_0_51"/>
          <p:cNvSpPr txBox="1"/>
          <p:nvPr/>
        </p:nvSpPr>
        <p:spPr>
          <a:xfrm>
            <a:off x="2697162" y="5265737"/>
            <a:ext cx="33561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g11f31af38fe_0_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32637" y="61912"/>
            <a:ext cx="197167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11f31af38fe_0_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62850" y="107950"/>
            <a:ext cx="1490662" cy="531812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11f31af38fe_0_51"/>
          <p:cNvSpPr txBox="1"/>
          <p:nvPr/>
        </p:nvSpPr>
        <p:spPr>
          <a:xfrm>
            <a:off x="609600" y="1917275"/>
            <a:ext cx="3962400" cy="3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1 - Fiction &gt;</a:t>
            </a:r>
            <a:r>
              <a:rPr b="0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Harry Potter Series (7 ebooks)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2 - Self-help book &gt;</a:t>
            </a:r>
            <a:r>
              <a:rPr b="0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How to Win Friends &amp; Influence People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3 - Thriller &gt;</a:t>
            </a:r>
            <a:r>
              <a:rPr b="0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Da Vinci Code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4 - Poetry &gt;</a:t>
            </a:r>
            <a:r>
              <a:rPr b="0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Leaves of Grass: The Sesquicentennial Essays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5 - Horror &gt;</a:t>
            </a:r>
            <a:r>
              <a:rPr b="0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Dracula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g11f31af38fe_0_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28484" y="1364849"/>
            <a:ext cx="2725016" cy="41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11f31af38fe_0_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59813" y="1928800"/>
            <a:ext cx="2488150" cy="394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g11f31af38fe_0_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89724" y="3174147"/>
            <a:ext cx="1857475" cy="2700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g11f31af38fe_0_5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590500" y="3850850"/>
            <a:ext cx="1857475" cy="286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22d27f7b45_1_36"/>
          <p:cNvSpPr txBox="1"/>
          <p:nvPr/>
        </p:nvSpPr>
        <p:spPr>
          <a:xfrm>
            <a:off x="822325" y="2078037"/>
            <a:ext cx="76803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CD921B"/>
              </a:buClr>
              <a:buSzPts val="2400"/>
              <a:buFont typeface="Verdana"/>
              <a:buNone/>
            </a:pPr>
            <a:r>
              <a:rPr b="1" lang="en-US" sz="3200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rPr>
              <a:t>EDA on Data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9" name="Google Shape;299;g122d27f7b45_1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2637" y="61912"/>
            <a:ext cx="197167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122d27f7b45_1_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2850" y="107950"/>
            <a:ext cx="1490662" cy="531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22d27f7b45_1_1"/>
          <p:cNvSpPr txBox="1"/>
          <p:nvPr/>
        </p:nvSpPr>
        <p:spPr>
          <a:xfrm>
            <a:off x="822325" y="2078037"/>
            <a:ext cx="76803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CD921B"/>
              </a:buClr>
              <a:buSzPts val="2400"/>
              <a:buFont typeface="Verdana"/>
              <a:buNone/>
            </a:pPr>
            <a:r>
              <a:rPr b="1" i="0" lang="en-US" sz="3200" u="none" cap="none" strike="noStrike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rPr>
              <a:t>Business Objective</a:t>
            </a:r>
            <a:br>
              <a:rPr b="0" i="0" lang="en-US" sz="3200" u="none" cap="none" strike="noStrike">
                <a:solidFill>
                  <a:srgbClr val="4E501F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g122d27f7b45_1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2637" y="61912"/>
            <a:ext cx="197167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g122d27f7b45_1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2850" y="107950"/>
            <a:ext cx="1490662" cy="531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1f31af38fe_0_70"/>
          <p:cNvSpPr txBox="1"/>
          <p:nvPr/>
        </p:nvSpPr>
        <p:spPr>
          <a:xfrm>
            <a:off x="942937" y="1065500"/>
            <a:ext cx="69915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Verdana"/>
              <a:buNone/>
            </a:pPr>
            <a:r>
              <a:rPr b="1" i="0" lang="en-US" sz="2300" u="none" cap="none" strike="noStrike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rPr>
              <a:t>EDA on Character Count comparison data:</a:t>
            </a:r>
            <a:endParaRPr b="1" i="0" sz="2300" u="none" cap="none" strike="noStrike">
              <a:solidFill>
                <a:schemeClr val="accent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Verdana"/>
              <a:buNone/>
            </a:pPr>
            <a:r>
              <a:t/>
            </a:r>
            <a:endParaRPr b="1" sz="2300">
              <a:solidFill>
                <a:schemeClr val="accent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07" name="Google Shape;307;g11f31af38fe_0_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7762" y="200025"/>
            <a:ext cx="1490662" cy="531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11f31af38fe_0_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200" y="1422350"/>
            <a:ext cx="8455624" cy="5313374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g11f31af38fe_0_70"/>
          <p:cNvSpPr txBox="1"/>
          <p:nvPr/>
        </p:nvSpPr>
        <p:spPr>
          <a:xfrm>
            <a:off x="115475" y="139975"/>
            <a:ext cx="64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Tableau Public Link (View Full Scale Image):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https://public.tableau.com/app/profile/prathikmohan/viz/Harry_NLP_EDA_Summary/EDA_1?publish=yes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1f31af38fe_0_91"/>
          <p:cNvSpPr txBox="1"/>
          <p:nvPr/>
        </p:nvSpPr>
        <p:spPr>
          <a:xfrm>
            <a:off x="504575" y="1332250"/>
            <a:ext cx="2217900" cy="18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Verdana"/>
              <a:buNone/>
            </a:pPr>
            <a:r>
              <a:rPr b="1" i="0" lang="en-US" sz="2300" u="none" cap="none" strike="noStrike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rPr>
              <a:t>EDA on Percentage of Characters in Summary</a:t>
            </a:r>
            <a:endParaRPr b="1" i="0" sz="2300" u="none" cap="none" strike="noStrike">
              <a:solidFill>
                <a:schemeClr val="accent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Verdana"/>
              <a:buNone/>
            </a:pPr>
            <a:r>
              <a:rPr b="1" i="0" lang="en-US" sz="2300" u="none" cap="none" strike="noStrike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rPr>
              <a:t>Text:</a:t>
            </a:r>
            <a:endParaRPr b="1" i="0" sz="2300" u="none" cap="none" strike="noStrike">
              <a:solidFill>
                <a:schemeClr val="accent5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16" name="Google Shape;316;g11f31af38fe_0_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9900" y="613500"/>
            <a:ext cx="5691700" cy="555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11f31af38fe_0_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3400" y="3206650"/>
            <a:ext cx="2000250" cy="2085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g11f31af38fe_0_91"/>
          <p:cNvSpPr txBox="1"/>
          <p:nvPr/>
        </p:nvSpPr>
        <p:spPr>
          <a:xfrm>
            <a:off x="115475" y="139975"/>
            <a:ext cx="642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Tableau Public Link (View Full Scale Image):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https://public.tableau.com/app/profile/prathikmohan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22d27f7b45_1_43"/>
          <p:cNvSpPr txBox="1"/>
          <p:nvPr/>
        </p:nvSpPr>
        <p:spPr>
          <a:xfrm>
            <a:off x="822325" y="2078037"/>
            <a:ext cx="76803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CD921B"/>
              </a:buClr>
              <a:buSzPts val="2400"/>
              <a:buFont typeface="Verdana"/>
              <a:buNone/>
            </a:pPr>
            <a:r>
              <a:rPr b="1" lang="en-US" sz="3200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rPr>
              <a:t>Summarization Results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5" name="Google Shape;325;g122d27f7b45_1_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2637" y="61912"/>
            <a:ext cx="197167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122d27f7b45_1_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2850" y="107950"/>
            <a:ext cx="1490662" cy="531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1eaa7fc4d2_0_79"/>
          <p:cNvSpPr txBox="1"/>
          <p:nvPr/>
        </p:nvSpPr>
        <p:spPr>
          <a:xfrm>
            <a:off x="884237" y="908050"/>
            <a:ext cx="69915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Verdana"/>
              <a:buNone/>
            </a:pPr>
            <a:r>
              <a:rPr b="1" i="0" lang="en-US" sz="2400" u="none" cap="none" strike="noStrike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rPr>
              <a:t>Summarization of all Harry Potter Books</a:t>
            </a:r>
            <a:endParaRPr b="0" i="0" sz="10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6" name="Google Shape;336;g11eaa7fc4d2_0_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9375" y="103187"/>
            <a:ext cx="1185862" cy="411162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g11eaa7fc4d2_0_79"/>
          <p:cNvSpPr txBox="1"/>
          <p:nvPr/>
        </p:nvSpPr>
        <p:spPr>
          <a:xfrm>
            <a:off x="2697162" y="5265737"/>
            <a:ext cx="33561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8" name="Google Shape;338;g11eaa7fc4d2_0_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32637" y="61912"/>
            <a:ext cx="197167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11eaa7fc4d2_0_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62850" y="107950"/>
            <a:ext cx="1490662" cy="531812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g11eaa7fc4d2_0_79"/>
          <p:cNvSpPr txBox="1"/>
          <p:nvPr/>
        </p:nvSpPr>
        <p:spPr>
          <a:xfrm>
            <a:off x="609600" y="1546225"/>
            <a:ext cx="7681800" cy="17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5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Book 1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45.51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% of text in Summary, Total charac: 4,39,510, Summary </a:t>
            </a: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charac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2,00,047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500" u="none" cap="none" strike="noStrike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Book 2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48.7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% of text in Summary, Total charac: 5,10,738, Summary </a:t>
            </a: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charac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2,48,816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500" u="none" cap="none" strike="noStrike">
                <a:solidFill>
                  <a:srgbClr val="4A86E8"/>
                </a:solidFill>
                <a:latin typeface="Arial"/>
                <a:ea typeface="Arial"/>
                <a:cs typeface="Arial"/>
                <a:sym typeface="Arial"/>
              </a:rPr>
              <a:t>Book 3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51.2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% of text in Summary, Total charac: 6,24,828, Summary </a:t>
            </a: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charac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3,20,276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500" u="none" cap="none" strike="noStrike">
                <a:solidFill>
                  <a:srgbClr val="CD921B"/>
                </a:solidFill>
                <a:latin typeface="Arial"/>
                <a:ea typeface="Arial"/>
                <a:cs typeface="Arial"/>
                <a:sym typeface="Arial"/>
              </a:rPr>
              <a:t>Book 4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41.7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% of text in Summary, Total charac: 11,02,836, Summary </a:t>
            </a: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charac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4,60,399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5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Book 5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49.3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% of text in Summary, Total charac: 15,46,514, Summary </a:t>
            </a: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charac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7,62,869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500" u="none" cap="none" strike="noStrike">
                <a:solidFill>
                  <a:srgbClr val="00FF00"/>
                </a:solidFill>
                <a:latin typeface="Arial"/>
                <a:ea typeface="Arial"/>
                <a:cs typeface="Arial"/>
                <a:sym typeface="Arial"/>
              </a:rPr>
              <a:t>Book 6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41.0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% of text in Summary, Total charac: 9,90,568, Summary </a:t>
            </a: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charac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4,06,579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5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Book 7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47.8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% of text in Summary, Total charac: 11,77,878, Summary </a:t>
            </a: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charac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5,63,767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g11eaa7fc4d2_0_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01925" y="3588033"/>
            <a:ext cx="3356099" cy="2858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1f31af38fe_0_75"/>
          <p:cNvSpPr txBox="1"/>
          <p:nvPr/>
        </p:nvSpPr>
        <p:spPr>
          <a:xfrm>
            <a:off x="884226" y="677325"/>
            <a:ext cx="63702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Verdana"/>
              <a:buNone/>
            </a:pPr>
            <a:r>
              <a:rPr b="1" i="0" lang="en-US" sz="1700" u="none" cap="none" strike="noStrike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rPr>
              <a:t>EDA - Important information retained in both summary and original text</a:t>
            </a:r>
            <a:endParaRPr b="0" i="0" sz="3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g11f31af38fe_0_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7762" y="200025"/>
            <a:ext cx="1490662" cy="531812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11f31af38fe_0_75"/>
          <p:cNvSpPr txBox="1"/>
          <p:nvPr/>
        </p:nvSpPr>
        <p:spPr>
          <a:xfrm>
            <a:off x="6541750" y="2168688"/>
            <a:ext cx="22899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Top 10 Words and their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frequencies in Original Text: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g11f31af38fe_0_75"/>
          <p:cNvSpPr txBox="1"/>
          <p:nvPr/>
        </p:nvSpPr>
        <p:spPr>
          <a:xfrm>
            <a:off x="6541750" y="4506900"/>
            <a:ext cx="22899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Same Words and their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frequencies in Summary Text: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11f31af38fe_0_75"/>
          <p:cNvSpPr txBox="1"/>
          <p:nvPr/>
        </p:nvSpPr>
        <p:spPr>
          <a:xfrm>
            <a:off x="1213200" y="6269350"/>
            <a:ext cx="6717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700" u="sng" cap="none" strike="noStrike">
                <a:solidFill>
                  <a:srgbClr val="FF3333"/>
                </a:solidFill>
                <a:latin typeface="Arial"/>
                <a:ea typeface="Arial"/>
                <a:cs typeface="Arial"/>
                <a:sym typeface="Arial"/>
              </a:rPr>
              <a:t>Thus important information is retained in Summary</a:t>
            </a:r>
            <a:endParaRPr b="1" i="0" sz="1700" u="sng" cap="none" strike="noStrike">
              <a:solidFill>
                <a:srgbClr val="FF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" name="Google Shape;352;g11f31af38fe_0_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3200" y="1289100"/>
            <a:ext cx="4623526" cy="2394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11f31af38fe_0_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91853" y="3801825"/>
            <a:ext cx="4466222" cy="2502162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11f31af38fe_0_75"/>
          <p:cNvSpPr txBox="1"/>
          <p:nvPr/>
        </p:nvSpPr>
        <p:spPr>
          <a:xfrm>
            <a:off x="121150" y="2100"/>
            <a:ext cx="642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Tableau Public Link (View Full Scale Image): </a:t>
            </a:r>
            <a:r>
              <a:rPr lang="en-US" u="sng">
                <a:solidFill>
                  <a:schemeClr val="hlink"/>
                </a:solidFill>
                <a:hlinkClick r:id="rId6"/>
              </a:rPr>
              <a:t>https://public.tableau.com/app/profile/prathikmohan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2d27f7b45_1_50"/>
          <p:cNvSpPr txBox="1"/>
          <p:nvPr/>
        </p:nvSpPr>
        <p:spPr>
          <a:xfrm>
            <a:off x="822325" y="2078037"/>
            <a:ext cx="76803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CD921B"/>
              </a:buClr>
              <a:buSzPts val="2400"/>
              <a:buFont typeface="Verdana"/>
              <a:buNone/>
            </a:pPr>
            <a:r>
              <a:rPr b="1" lang="en-US" sz="3200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rPr>
              <a:t>Model Building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1" name="Google Shape;361;g122d27f7b45_1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2637" y="61912"/>
            <a:ext cx="197167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122d27f7b45_1_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2850" y="107950"/>
            <a:ext cx="1490662" cy="531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1eaa7fc4d2_0_62"/>
          <p:cNvSpPr txBox="1"/>
          <p:nvPr/>
        </p:nvSpPr>
        <p:spPr>
          <a:xfrm>
            <a:off x="884225" y="908050"/>
            <a:ext cx="6991500" cy="13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Verdana"/>
              <a:buNone/>
            </a:pPr>
            <a:r>
              <a:rPr b="1" i="0" lang="en-US" sz="21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Model </a:t>
            </a:r>
            <a:r>
              <a:rPr b="1" lang="en-US"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Building </a:t>
            </a:r>
            <a:r>
              <a:rPr b="1" i="0" lang="en-US" sz="21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 VADER (Valence Aware Dictionary and Sentiment Reasoner)</a:t>
            </a:r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" name="Google Shape;372;g11eaa7fc4d2_0_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9375" y="103187"/>
            <a:ext cx="1185862" cy="411162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11eaa7fc4d2_0_62"/>
          <p:cNvSpPr txBox="1"/>
          <p:nvPr/>
        </p:nvSpPr>
        <p:spPr>
          <a:xfrm>
            <a:off x="2697162" y="5265737"/>
            <a:ext cx="33561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4" name="Google Shape;374;g11eaa7fc4d2_0_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32637" y="61912"/>
            <a:ext cx="197167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11eaa7fc4d2_0_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62850" y="107950"/>
            <a:ext cx="1490662" cy="531812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11eaa7fc4d2_0_62"/>
          <p:cNvSpPr txBox="1"/>
          <p:nvPr/>
        </p:nvSpPr>
        <p:spPr>
          <a:xfrm>
            <a:off x="609600" y="1834475"/>
            <a:ext cx="7681800" cy="44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What is VADER? Why VADER? How it checks all requirement for us?</a:t>
            </a:r>
            <a:endParaRPr b="1" i="0" sz="15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What is VADER &gt;</a:t>
            </a:r>
            <a:endParaRPr b="0" i="0" sz="15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lexicon and rule-based sentiment analysis package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Open-sourced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under the [MIT License].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AutoNum type="arabicPeriod"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Available in </a:t>
            </a: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NLTK package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can be applied directly to </a:t>
            </a:r>
            <a:r>
              <a:rPr b="1" i="0" lang="en-US" sz="15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unlabeled text data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Relies on a dictionary that maps lexical features to emotion intensities known as sentiment scores. The </a:t>
            </a: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sentiment score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a text can be obtained by summing up the intensity of each word in the text.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Understands basic </a:t>
            </a: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context of words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Understands the emphasis of </a:t>
            </a: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capitalization and punctuation</a:t>
            </a:r>
            <a:endParaRPr b="1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</a:t>
            </a: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predict emotions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1eaa7fc4d2_0_555"/>
          <p:cNvSpPr txBox="1"/>
          <p:nvPr/>
        </p:nvSpPr>
        <p:spPr>
          <a:xfrm>
            <a:off x="884225" y="908050"/>
            <a:ext cx="6991500" cy="13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Verdana"/>
              <a:buNone/>
            </a:pPr>
            <a:r>
              <a:rPr b="1" i="0" lang="en-US" sz="21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Model </a:t>
            </a:r>
            <a:r>
              <a:rPr b="1" lang="en-US"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Details </a:t>
            </a:r>
            <a:r>
              <a:rPr b="1" i="0" lang="en-US" sz="21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 VADER (Valence Aware Dictionary and Sentiment Reasoner)</a:t>
            </a:r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6" name="Google Shape;386;g11eaa7fc4d2_0_5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9375" y="103187"/>
            <a:ext cx="1185862" cy="411162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g11eaa7fc4d2_0_555"/>
          <p:cNvSpPr txBox="1"/>
          <p:nvPr/>
        </p:nvSpPr>
        <p:spPr>
          <a:xfrm>
            <a:off x="2697162" y="5265737"/>
            <a:ext cx="33561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" name="Google Shape;388;g11eaa7fc4d2_0_5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32637" y="61912"/>
            <a:ext cx="197167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g11eaa7fc4d2_0_5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62850" y="107950"/>
            <a:ext cx="1490662" cy="531812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g11eaa7fc4d2_0_555"/>
          <p:cNvSpPr txBox="1"/>
          <p:nvPr/>
        </p:nvSpPr>
        <p:spPr>
          <a:xfrm>
            <a:off x="609600" y="1834475"/>
            <a:ext cx="7681800" cy="49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980000"/>
                </a:solidFill>
                <a:latin typeface="Arial"/>
                <a:ea typeface="Arial"/>
                <a:cs typeface="Arial"/>
                <a:sym typeface="Arial"/>
              </a:rPr>
              <a:t>Why VADER? and How it ticks all requirements for us?</a:t>
            </a:r>
            <a:endParaRPr b="1" i="0" sz="15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requirement &gt;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are looking for </a:t>
            </a: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Unsupervised algorithm/model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because our data is RAW extracted from textbook or ebook with no labels. We do not have pre built .csv.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Based on study, VADER </a:t>
            </a: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performs as good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as individual human readers at matching ground truth.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has good </a:t>
            </a: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F1 accuracy of 0.96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vs human accuracy 0.84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 </a:t>
            </a:r>
            <a:r>
              <a:rPr b="1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compound score as metric</a:t>
            </a: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accuracy- most commonly used for sentiment analysis by most researchers, including the authors. Eg: Harvard, University of Colorado Boulder etc.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1" name="Google Shape;391;g11eaa7fc4d2_0_5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78263" y="5570750"/>
            <a:ext cx="5544475" cy="92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2d27f7b45_1_57"/>
          <p:cNvSpPr txBox="1"/>
          <p:nvPr/>
        </p:nvSpPr>
        <p:spPr>
          <a:xfrm>
            <a:off x="822325" y="2078037"/>
            <a:ext cx="76803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CD921B"/>
              </a:buClr>
              <a:buSzPts val="2400"/>
              <a:buFont typeface="Verdana"/>
              <a:buNone/>
            </a:pPr>
            <a:r>
              <a:rPr b="1" lang="en-US" sz="3200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rPr>
              <a:t>Model Results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" name="Google Shape;398;g122d27f7b45_1_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2637" y="61912"/>
            <a:ext cx="197167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g122d27f7b45_1_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2850" y="107950"/>
            <a:ext cx="1490662" cy="531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1eaa7fc4d2_0_594"/>
          <p:cNvSpPr txBox="1"/>
          <p:nvPr/>
        </p:nvSpPr>
        <p:spPr>
          <a:xfrm>
            <a:off x="884237" y="908050"/>
            <a:ext cx="69915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Verdana"/>
              <a:buNone/>
            </a:pPr>
            <a:r>
              <a:rPr b="1" lang="en-US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Model Results - </a:t>
            </a:r>
            <a:r>
              <a:rPr b="1" i="0" lang="en-US" sz="2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Sentiment Analyzer on Harry Potter First Book </a:t>
            </a:r>
            <a:r>
              <a:rPr b="1" i="0" lang="en-US" sz="2200" u="sng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Summary text</a:t>
            </a:r>
            <a:r>
              <a:rPr b="1" i="0" lang="en-US" sz="2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: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" name="Google Shape;409;g11eaa7fc4d2_0_5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9375" y="103187"/>
            <a:ext cx="1185862" cy="411162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11eaa7fc4d2_0_594"/>
          <p:cNvSpPr txBox="1"/>
          <p:nvPr/>
        </p:nvSpPr>
        <p:spPr>
          <a:xfrm>
            <a:off x="2697162" y="5265737"/>
            <a:ext cx="33561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" name="Google Shape;411;g11eaa7fc4d2_0_5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32637" y="61912"/>
            <a:ext cx="197167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g11eaa7fc4d2_0_5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62850" y="107950"/>
            <a:ext cx="1490662" cy="531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11eaa7fc4d2_0_59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88988" y="1937000"/>
            <a:ext cx="6766025" cy="404812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11eaa7fc4d2_0_594"/>
          <p:cNvSpPr txBox="1"/>
          <p:nvPr/>
        </p:nvSpPr>
        <p:spPr>
          <a:xfrm>
            <a:off x="5535375" y="3060613"/>
            <a:ext cx="30000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Model has </a:t>
            </a:r>
            <a:endParaRPr b="1"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0.96 F1 Classification Accuracy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415" name="Google Shape;415;g11eaa7fc4d2_0_594"/>
          <p:cNvSpPr/>
          <p:nvPr/>
        </p:nvSpPr>
        <p:spPr>
          <a:xfrm>
            <a:off x="5741175" y="2685300"/>
            <a:ext cx="2327400" cy="223440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/>
        </p:nvSpPr>
        <p:spPr>
          <a:xfrm>
            <a:off x="822325" y="2078037"/>
            <a:ext cx="7680325" cy="2651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CD921B"/>
              </a:buClr>
              <a:buSzPts val="2400"/>
              <a:buFont typeface="Verdana"/>
              <a:buNone/>
            </a:pPr>
            <a:r>
              <a:rPr b="1" i="0" lang="en-US" sz="2400" u="none" cap="none" strike="noStrike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rPr>
              <a:t>Business Objective : </a:t>
            </a:r>
            <a:br>
              <a:rPr b="1" i="0" lang="en-US" sz="2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</a:br>
            <a:br>
              <a:rPr b="1" i="0" lang="en-US" sz="2400" u="none" cap="none" strike="noStrike">
                <a:solidFill>
                  <a:srgbClr val="4E501F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0" i="0" lang="en-US" sz="1900" u="none" cap="none" strike="noStrike">
                <a:solidFill>
                  <a:srgbClr val="4E501F"/>
                </a:solidFill>
                <a:latin typeface="Verdana"/>
                <a:ea typeface="Verdana"/>
                <a:cs typeface="Verdana"/>
                <a:sym typeface="Verdana"/>
              </a:rPr>
              <a:t>Extract the ebook summary, then categorize it’s content as positive, negative or neutral by building/using an NLP model with highest accuracy or compound score.</a:t>
            </a:r>
            <a:br>
              <a:rPr b="0" i="0" lang="en-US" sz="2400" u="none" cap="none" strike="noStrike">
                <a:solidFill>
                  <a:srgbClr val="4E501F"/>
                </a:solidFill>
                <a:latin typeface="Verdana"/>
                <a:ea typeface="Verdana"/>
                <a:cs typeface="Verdana"/>
                <a:sym typeface="Verdana"/>
              </a:rPr>
            </a:b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2637" y="61912"/>
            <a:ext cx="197167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2850" y="107950"/>
            <a:ext cx="1490662" cy="531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22d27f7b45_1_66"/>
          <p:cNvSpPr txBox="1"/>
          <p:nvPr/>
        </p:nvSpPr>
        <p:spPr>
          <a:xfrm>
            <a:off x="822325" y="2078037"/>
            <a:ext cx="76803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CD921B"/>
              </a:buClr>
              <a:buSzPts val="2400"/>
              <a:buFont typeface="Verdana"/>
              <a:buNone/>
            </a:pPr>
            <a:r>
              <a:rPr b="1" lang="en-US" sz="3200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rPr>
              <a:t>Model Deployment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2" name="Google Shape;422;g122d27f7b45_1_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2637" y="61912"/>
            <a:ext cx="197167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g122d27f7b45_1_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2850" y="107950"/>
            <a:ext cx="1490662" cy="531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22d27f7b45_1_73"/>
          <p:cNvSpPr txBox="1"/>
          <p:nvPr/>
        </p:nvSpPr>
        <p:spPr>
          <a:xfrm>
            <a:off x="884237" y="908050"/>
            <a:ext cx="69915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Verdana"/>
              <a:buNone/>
            </a:pPr>
            <a:r>
              <a:rPr lang="en-US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Model Deployment in Streamlit:</a:t>
            </a:r>
            <a:endParaRPr i="0" sz="800" u="none" cap="none" strike="noStrike">
              <a:solidFill>
                <a:schemeClr val="dk1"/>
              </a:solidFill>
            </a:endParaRPr>
          </a:p>
        </p:txBody>
      </p:sp>
      <p:pic>
        <p:nvPicPr>
          <p:cNvPr id="433" name="Google Shape;433;g122d27f7b45_1_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9375" y="103187"/>
            <a:ext cx="1185862" cy="411162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g122d27f7b45_1_73"/>
          <p:cNvSpPr txBox="1"/>
          <p:nvPr/>
        </p:nvSpPr>
        <p:spPr>
          <a:xfrm>
            <a:off x="2697162" y="5265737"/>
            <a:ext cx="33561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5" name="Google Shape;435;g122d27f7b45_1_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32637" y="61912"/>
            <a:ext cx="197167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g122d27f7b45_1_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62850" y="107950"/>
            <a:ext cx="1490662" cy="531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g122d27f7b45_1_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1863" y="1492375"/>
            <a:ext cx="7316224" cy="462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22d27f7b45_1_111"/>
          <p:cNvSpPr txBox="1"/>
          <p:nvPr/>
        </p:nvSpPr>
        <p:spPr>
          <a:xfrm>
            <a:off x="884237" y="908050"/>
            <a:ext cx="69915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Verdana"/>
              <a:buNone/>
            </a:pPr>
            <a:r>
              <a:rPr lang="en-US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Model Deployment in Streamlit:</a:t>
            </a:r>
            <a:endParaRPr i="0" sz="800" u="none" cap="none" strike="noStrike">
              <a:solidFill>
                <a:schemeClr val="dk1"/>
              </a:solidFill>
            </a:endParaRPr>
          </a:p>
        </p:txBody>
      </p:sp>
      <p:pic>
        <p:nvPicPr>
          <p:cNvPr id="447" name="Google Shape;447;g122d27f7b45_1_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9375" y="103187"/>
            <a:ext cx="1185862" cy="411162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g122d27f7b45_1_111"/>
          <p:cNvSpPr txBox="1"/>
          <p:nvPr/>
        </p:nvSpPr>
        <p:spPr>
          <a:xfrm>
            <a:off x="2697162" y="5265737"/>
            <a:ext cx="33561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9" name="Google Shape;449;g122d27f7b45_1_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32637" y="61912"/>
            <a:ext cx="197167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g122d27f7b45_1_1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62850" y="107950"/>
            <a:ext cx="1490662" cy="531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g122d27f7b45_1_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469228"/>
            <a:ext cx="6226851" cy="331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g122d27f7b45_1_1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05325" y="3429000"/>
            <a:ext cx="5249913" cy="3116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22d27f7b45_1_124"/>
          <p:cNvSpPr txBox="1"/>
          <p:nvPr/>
        </p:nvSpPr>
        <p:spPr>
          <a:xfrm>
            <a:off x="884237" y="908050"/>
            <a:ext cx="69915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Verdana"/>
              <a:buNone/>
            </a:pPr>
            <a:r>
              <a:rPr lang="en-US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Model Deployment in Streamlit:</a:t>
            </a:r>
            <a:endParaRPr i="0" sz="800" u="none" cap="none" strike="noStrike">
              <a:solidFill>
                <a:schemeClr val="dk1"/>
              </a:solidFill>
            </a:endParaRPr>
          </a:p>
        </p:txBody>
      </p:sp>
      <p:pic>
        <p:nvPicPr>
          <p:cNvPr id="462" name="Google Shape;462;g122d27f7b45_1_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9375" y="103187"/>
            <a:ext cx="1185862" cy="411162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g122d27f7b45_1_124"/>
          <p:cNvSpPr txBox="1"/>
          <p:nvPr/>
        </p:nvSpPr>
        <p:spPr>
          <a:xfrm>
            <a:off x="2697162" y="5265737"/>
            <a:ext cx="33561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4" name="Google Shape;464;g122d27f7b45_1_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32637" y="61912"/>
            <a:ext cx="197167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g122d27f7b45_1_1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62850" y="107950"/>
            <a:ext cx="1490662" cy="531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g122d27f7b45_1_1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1275" y="1532100"/>
            <a:ext cx="5408775" cy="41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g122d27f7b45_1_1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0" y="4438050"/>
            <a:ext cx="3089150" cy="1888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22d27f7b45_1_87"/>
          <p:cNvSpPr txBox="1"/>
          <p:nvPr/>
        </p:nvSpPr>
        <p:spPr>
          <a:xfrm>
            <a:off x="884225" y="908050"/>
            <a:ext cx="6991500" cy="13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Verdana"/>
              <a:buNone/>
            </a:pPr>
            <a:r>
              <a:rPr b="1" lang="en-US"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Challenges Faced</a:t>
            </a:r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7" name="Google Shape;477;g122d27f7b45_1_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9375" y="103187"/>
            <a:ext cx="1185862" cy="411162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g122d27f7b45_1_87"/>
          <p:cNvSpPr txBox="1"/>
          <p:nvPr/>
        </p:nvSpPr>
        <p:spPr>
          <a:xfrm>
            <a:off x="2697162" y="5265737"/>
            <a:ext cx="33561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9" name="Google Shape;479;g122d27f7b45_1_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32637" y="61912"/>
            <a:ext cx="197167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g122d27f7b45_1_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62850" y="107950"/>
            <a:ext cx="1490662" cy="531812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g122d27f7b45_1_87"/>
          <p:cNvSpPr txBox="1"/>
          <p:nvPr/>
        </p:nvSpPr>
        <p:spPr>
          <a:xfrm>
            <a:off x="609600" y="1529675"/>
            <a:ext cx="7681800" cy="29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Uploading of PDF file and reading as RAW String Literal in Streamlit</a:t>
            </a:r>
            <a:endParaRPr sz="1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Converting PDF text object to Binary Formatted input in Streamlit</a:t>
            </a:r>
            <a:endParaRPr sz="1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700"/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Initial attempt to deploy in Flask was unsuccessful. HTML was challenging.</a:t>
            </a:r>
            <a:endParaRPr sz="17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g122d27f7b45_1_87"/>
          <p:cNvSpPr txBox="1"/>
          <p:nvPr/>
        </p:nvSpPr>
        <p:spPr>
          <a:xfrm>
            <a:off x="879450" y="3429000"/>
            <a:ext cx="6991500" cy="13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Verdana"/>
              <a:buNone/>
            </a:pPr>
            <a:r>
              <a:rPr b="1" lang="en-US"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How did you overcome?</a:t>
            </a:r>
            <a:endParaRPr b="0" i="0" sz="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g122d27f7b45_1_87"/>
          <p:cNvSpPr txBox="1"/>
          <p:nvPr/>
        </p:nvSpPr>
        <p:spPr>
          <a:xfrm>
            <a:off x="609600" y="4021350"/>
            <a:ext cx="7681800" cy="3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600"/>
              <a:t>Streamlit Forums provided a lot of help:</a:t>
            </a:r>
            <a:endParaRPr sz="1600"/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For issue on RAW String: Use ‘\’ in place of r‘/’.</a:t>
            </a:r>
            <a:endParaRPr sz="1600"/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For issue on Binary Formatted input &gt; Streamlit engine does the job by itself</a:t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Streamlit was used as an option to deploy the model.</a:t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22d27f7b45_1_103"/>
          <p:cNvSpPr txBox="1"/>
          <p:nvPr/>
        </p:nvSpPr>
        <p:spPr>
          <a:xfrm>
            <a:off x="822325" y="2078037"/>
            <a:ext cx="76803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CD921B"/>
              </a:buClr>
              <a:buSzPts val="2400"/>
              <a:buFont typeface="Verdana"/>
              <a:buNone/>
            </a:pPr>
            <a:r>
              <a:rPr b="1" lang="en-US" sz="3200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rPr>
              <a:t>Thank you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0" name="Google Shape;490;g122d27f7b45_1_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2637" y="61912"/>
            <a:ext cx="197167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g122d27f7b45_1_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2850" y="107950"/>
            <a:ext cx="1490662" cy="531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2d27f7b45_1_8"/>
          <p:cNvSpPr txBox="1"/>
          <p:nvPr/>
        </p:nvSpPr>
        <p:spPr>
          <a:xfrm>
            <a:off x="822325" y="2078037"/>
            <a:ext cx="76803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CD921B"/>
              </a:buClr>
              <a:buSzPts val="2400"/>
              <a:buFont typeface="Verdana"/>
              <a:buNone/>
            </a:pPr>
            <a:r>
              <a:rPr b="1" lang="en-US" sz="3200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rPr>
              <a:t>Project Architecture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g122d27f7b45_1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2637" y="61912"/>
            <a:ext cx="197167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122d27f7b45_1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2850" y="107950"/>
            <a:ext cx="1490662" cy="531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/>
          <p:nvPr/>
        </p:nvSpPr>
        <p:spPr>
          <a:xfrm>
            <a:off x="1377375" y="765175"/>
            <a:ext cx="59361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4E501F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Abstract View of </a:t>
            </a:r>
            <a:r>
              <a:rPr b="1" lang="en-US" sz="2800">
                <a:solidFill>
                  <a:schemeClr val="accent5"/>
                </a:solidFill>
              </a:rPr>
              <a:t>Project Architecture</a:t>
            </a:r>
            <a:endParaRPr b="0" i="0" sz="1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2637" y="61912"/>
            <a:ext cx="197167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2850" y="107950"/>
            <a:ext cx="1490662" cy="531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1700" y="2117625"/>
            <a:ext cx="6267450" cy="21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62700" y="5183350"/>
            <a:ext cx="2063551" cy="107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"/>
          <p:cNvSpPr txBox="1"/>
          <p:nvPr/>
        </p:nvSpPr>
        <p:spPr>
          <a:xfrm>
            <a:off x="1749463" y="4645800"/>
            <a:ext cx="18900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4E501F"/>
              </a:buClr>
              <a:buSzPts val="280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Powered by:</a:t>
            </a:r>
            <a:endParaRPr b="0" i="0" sz="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"/>
          <p:cNvSpPr txBox="1"/>
          <p:nvPr/>
        </p:nvSpPr>
        <p:spPr>
          <a:xfrm>
            <a:off x="3774563" y="5597575"/>
            <a:ext cx="18900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4E501F"/>
              </a:buClr>
              <a:buSzPts val="2800"/>
              <a:buFont typeface="Arial"/>
              <a:buNone/>
            </a:pPr>
            <a:r>
              <a:rPr b="1" i="0" lang="en-US" sz="1900" u="none" cap="none" strike="noStrike">
                <a:solidFill>
                  <a:srgbClr val="262626"/>
                </a:solidFill>
                <a:latin typeface="Georgia"/>
                <a:ea typeface="Georgia"/>
                <a:cs typeface="Georgia"/>
                <a:sym typeface="Georgia"/>
              </a:rPr>
              <a:t>VADER©</a:t>
            </a:r>
            <a:endParaRPr b="1" i="0" sz="500" u="none" cap="none" strike="noStrike">
              <a:solidFill>
                <a:srgbClr val="26262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3" name="Google Shape;113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81174" y="5183350"/>
            <a:ext cx="858648" cy="89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"/>
          <p:cNvSpPr txBox="1"/>
          <p:nvPr/>
        </p:nvSpPr>
        <p:spPr>
          <a:xfrm>
            <a:off x="5692100" y="6079450"/>
            <a:ext cx="17892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4E501F"/>
                </a:solidFill>
                <a:latin typeface="Verdana"/>
                <a:ea typeface="Verdana"/>
                <a:cs typeface="Verdana"/>
                <a:sym typeface="Verdana"/>
              </a:rPr>
              <a:t>PyPDF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2d27f7b45_0_6"/>
          <p:cNvSpPr txBox="1"/>
          <p:nvPr/>
        </p:nvSpPr>
        <p:spPr>
          <a:xfrm>
            <a:off x="1377375" y="536575"/>
            <a:ext cx="5936100" cy="8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4E501F"/>
              </a:buClr>
              <a:buSzPts val="2800"/>
              <a:buFont typeface="Arial"/>
              <a:buNone/>
            </a:pPr>
            <a:r>
              <a:rPr b="1" lang="en-US" sz="2800">
                <a:solidFill>
                  <a:schemeClr val="accent5"/>
                </a:solidFill>
              </a:rPr>
              <a:t>Detailed </a:t>
            </a:r>
            <a:r>
              <a:rPr b="1" i="0" lang="en-US" sz="28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View of </a:t>
            </a:r>
            <a:r>
              <a:rPr b="1" lang="en-US" sz="2800">
                <a:solidFill>
                  <a:schemeClr val="accent5"/>
                </a:solidFill>
              </a:rPr>
              <a:t>Project Architecture</a:t>
            </a:r>
            <a:endParaRPr b="0" i="0" sz="1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g122d27f7b45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2637" y="61912"/>
            <a:ext cx="197167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122d27f7b45_0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2850" y="107950"/>
            <a:ext cx="1490662" cy="531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122d27f7b45_0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275" y="1567575"/>
            <a:ext cx="7571054" cy="489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2d27f7b45_1_15"/>
          <p:cNvSpPr txBox="1"/>
          <p:nvPr/>
        </p:nvSpPr>
        <p:spPr>
          <a:xfrm>
            <a:off x="822325" y="2078037"/>
            <a:ext cx="76803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CD921B"/>
              </a:buClr>
              <a:buSzPts val="2400"/>
              <a:buFont typeface="Verdana"/>
              <a:buNone/>
            </a:pPr>
            <a:r>
              <a:rPr b="1" lang="en-US" sz="3200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rPr>
              <a:t>Dataset Details &amp; </a:t>
            </a:r>
            <a:endParaRPr b="1" sz="3200">
              <a:solidFill>
                <a:schemeClr val="accent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CD921B"/>
              </a:buClr>
              <a:buSzPts val="2400"/>
              <a:buFont typeface="Verdana"/>
              <a:buNone/>
            </a:pPr>
            <a:r>
              <a:rPr b="1" lang="en-US" sz="3200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rPr>
              <a:t>Data Extraction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g122d27f7b45_1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2637" y="61912"/>
            <a:ext cx="197167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122d27f7b45_1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2850" y="107950"/>
            <a:ext cx="1490662" cy="531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2d27f7b45_0_19"/>
          <p:cNvSpPr txBox="1"/>
          <p:nvPr/>
        </p:nvSpPr>
        <p:spPr>
          <a:xfrm>
            <a:off x="1377375" y="765175"/>
            <a:ext cx="59361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4E501F"/>
              </a:buClr>
              <a:buSzPts val="2800"/>
              <a:buFont typeface="Arial"/>
              <a:buNone/>
            </a:pPr>
            <a:r>
              <a:rPr b="1" lang="en-US" sz="2800">
                <a:solidFill>
                  <a:schemeClr val="accent5"/>
                </a:solidFill>
              </a:rPr>
              <a:t>Dataset Details</a:t>
            </a:r>
            <a:endParaRPr b="0" i="0" sz="1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g122d27f7b45_0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2637" y="61912"/>
            <a:ext cx="197167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122d27f7b45_0_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2850" y="107950"/>
            <a:ext cx="1490662" cy="531812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122d27f7b45_0_19"/>
          <p:cNvSpPr txBox="1"/>
          <p:nvPr/>
        </p:nvSpPr>
        <p:spPr>
          <a:xfrm>
            <a:off x="619125" y="1609725"/>
            <a:ext cx="8137500" cy="28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-360362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-US" sz="2000"/>
              <a:t>Any PDF e-book is the input for this project.</a:t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We tried 5 different types of PDF ebook genres:</a:t>
            </a:r>
            <a:endParaRPr sz="2000"/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Thriller</a:t>
            </a:r>
            <a:endParaRPr sz="2000"/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Fiction</a:t>
            </a:r>
            <a:endParaRPr sz="2000"/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Self-help</a:t>
            </a:r>
            <a:endParaRPr sz="2000"/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Motivation</a:t>
            </a:r>
            <a:endParaRPr sz="2000"/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Non-Fiction</a:t>
            </a:r>
            <a:endParaRPr sz="2000"/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g122d27f7b45_0_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2138" y="4453425"/>
            <a:ext cx="5111484" cy="209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"/>
          <p:cNvSpPr txBox="1"/>
          <p:nvPr/>
        </p:nvSpPr>
        <p:spPr>
          <a:xfrm>
            <a:off x="884237" y="908050"/>
            <a:ext cx="6991350" cy="936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501F"/>
              </a:buClr>
              <a:buSzPts val="2800"/>
              <a:buFont typeface="Verdana"/>
              <a:buNone/>
            </a:pPr>
            <a:r>
              <a:rPr b="1" i="0" lang="en-US" sz="2800" u="none" cap="none" strike="noStrike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rPr>
              <a:t>Extracting/Scraping Data from</a:t>
            </a:r>
            <a:endParaRPr b="0" i="0" sz="1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501F"/>
              </a:buClr>
              <a:buSzPts val="2800"/>
              <a:buFont typeface="Verdana"/>
              <a:buNone/>
            </a:pPr>
            <a:r>
              <a:rPr b="1" i="0" lang="en-US" sz="2800" u="none" cap="none" strike="noStrike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rPr>
              <a:t>e-book (PDF)</a:t>
            </a:r>
            <a:endParaRPr b="0" i="0" sz="14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9375" y="103187"/>
            <a:ext cx="1185862" cy="41116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4"/>
          <p:cNvSpPr txBox="1"/>
          <p:nvPr/>
        </p:nvSpPr>
        <p:spPr>
          <a:xfrm>
            <a:off x="2986087" y="2239962"/>
            <a:ext cx="3322637" cy="7032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32637" y="61912"/>
            <a:ext cx="197167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4"/>
          <p:cNvSpPr txBox="1"/>
          <p:nvPr/>
        </p:nvSpPr>
        <p:spPr>
          <a:xfrm>
            <a:off x="619125" y="2066925"/>
            <a:ext cx="8137500" cy="3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-360362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en-US" sz="2000"/>
              <a:t>Input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-US" sz="2000"/>
              <a:t> is any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e-book → Happy Potter Series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0362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 One e-book → Harry Potter and the Sorcerer's Stone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0362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0362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Goal: Complete HP Series → Extract Summary then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0362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0362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 e-books in PDF or EPUB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0362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1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First task → Convert PDF/EPUB to editable information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0362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Framework: </a:t>
            </a:r>
            <a:r>
              <a:rPr b="0" i="1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PyPDF2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0362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Language</a:t>
            </a:r>
            <a:r>
              <a:rPr b="0" i="1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Python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62850" y="107950"/>
            <a:ext cx="1490662" cy="531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91025" y="4554537"/>
            <a:ext cx="1643062" cy="20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18237" y="5014912"/>
            <a:ext cx="2646362" cy="1116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02450" y="2925762"/>
            <a:ext cx="1882775" cy="712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1601-01-01T00:00:00Z</dcterms:created>
  <dc:creator>0m</dc:creator>
</cp:coreProperties>
</file>